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71" r:id="rId4"/>
    <p:sldId id="258" r:id="rId5"/>
    <p:sldId id="276" r:id="rId6"/>
    <p:sldId id="270" r:id="rId7"/>
    <p:sldId id="273" r:id="rId8"/>
    <p:sldId id="274" r:id="rId9"/>
    <p:sldId id="275" r:id="rId10"/>
    <p:sldId id="260" r:id="rId11"/>
    <p:sldId id="259" r:id="rId12"/>
    <p:sldId id="261" r:id="rId13"/>
    <p:sldId id="263" r:id="rId14"/>
    <p:sldId id="262" r:id="rId15"/>
    <p:sldId id="264" r:id="rId16"/>
    <p:sldId id="26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21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28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10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20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17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75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67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20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9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0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58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45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02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40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30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32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9DA156-7EF9-42F6-9D20-09DC4A026A5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FA8407D-E7CA-409C-9262-59FFE8414A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47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72A582-46CE-4F29-B0B9-C4EE9F016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Κλάσματα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64D2A5F-1FA6-41EB-99A0-6267B8D5F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98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AF3304-A862-4D8C-A0C4-73C8B366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εκφράζει το κλάσμα;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8C0EFA-5EF2-4E47-BD19-F5A583CC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>
                <a:solidFill>
                  <a:srgbClr val="00B0F0"/>
                </a:solidFill>
              </a:rPr>
              <a:t>Τι εκφράζει το κλάσμα;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00B0F0"/>
                </a:solidFill>
              </a:rPr>
              <a:t>	Το κλάσμα εκφράζει την σχέση ανάμεσα στο 	μέρος και στο όλον.</a:t>
            </a:r>
          </a:p>
        </p:txBody>
      </p:sp>
    </p:spTree>
    <p:extLst>
      <p:ext uri="{BB962C8B-B14F-4D97-AF65-F5344CB8AC3E}">
        <p14:creationId xmlns:p14="http://schemas.microsoft.com/office/powerpoint/2010/main" val="280743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31E268-87BE-4D3E-A98B-05AEBFF34869}"/>
                  </a:ext>
                </a:extLst>
              </p:cNvPr>
              <p:cNvSpPr txBox="1"/>
              <p:nvPr/>
            </p:nvSpPr>
            <p:spPr>
              <a:xfrm>
                <a:off x="1401642" y="409663"/>
                <a:ext cx="1683326" cy="15558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31E268-87BE-4D3E-A98B-05AEBFF34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42" y="409663"/>
                <a:ext cx="1683326" cy="1555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A7B66-B358-45B5-A4A4-398579DA8A33}"/>
                  </a:ext>
                </a:extLst>
              </p:cNvPr>
              <p:cNvSpPr txBox="1"/>
              <p:nvPr/>
            </p:nvSpPr>
            <p:spPr>
              <a:xfrm>
                <a:off x="5093279" y="409663"/>
                <a:ext cx="1683326" cy="155581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A7B66-B358-45B5-A4A4-398579DA8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79" y="409663"/>
                <a:ext cx="1683326" cy="1555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B64E37-38A5-46E2-BAE3-5B8AFF80BD97}"/>
                  </a:ext>
                </a:extLst>
              </p:cNvPr>
              <p:cNvSpPr txBox="1"/>
              <p:nvPr/>
            </p:nvSpPr>
            <p:spPr>
              <a:xfrm>
                <a:off x="9107032" y="240788"/>
                <a:ext cx="1683326" cy="155273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l-GR" sz="5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B64E37-38A5-46E2-BAE3-5B8AFF80B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032" y="240788"/>
                <a:ext cx="1683326" cy="1552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42E06B2-26FC-406E-85A0-6D0D54DC6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74" y="2406127"/>
            <a:ext cx="2857500" cy="302895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3E657C0-43A0-47B6-A810-BF708A1E9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889" y="2507429"/>
            <a:ext cx="3038475" cy="309562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8BE9702-DD38-4299-AEC7-7E474292E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257" y="2507429"/>
            <a:ext cx="3190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33980F-007D-4828-9EC3-DB41870F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Ισοδύναμα Κλάσματα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9F8EAC-CE6F-437B-BB06-38372B97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3600" dirty="0">
                <a:solidFill>
                  <a:srgbClr val="00B0F0"/>
                </a:solidFill>
              </a:rPr>
              <a:t>Έχουν την ίδια αξία, έχουν ίση δύναμη. </a:t>
            </a:r>
          </a:p>
        </p:txBody>
      </p:sp>
    </p:spTree>
    <p:extLst>
      <p:ext uri="{BB962C8B-B14F-4D97-AF65-F5344CB8AC3E}">
        <p14:creationId xmlns:p14="http://schemas.microsoft.com/office/powerpoint/2010/main" val="215635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What are Equivalent Fractions? - Definition, Facts &amp; Examples">
            <a:extLst>
              <a:ext uri="{FF2B5EF4-FFF2-40B4-BE49-F238E27FC236}">
                <a16:creationId xmlns:a16="http://schemas.microsoft.com/office/drawing/2014/main" id="{EA563610-C37C-4389-B8F5-B02E40A85A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" y="359765"/>
            <a:ext cx="11752288" cy="6498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62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B6EE7-D86B-4B30-B558-7D08956B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φτιάχνω ισοδύναμα κλάσματα;</a:t>
            </a:r>
          </a:p>
        </p:txBody>
      </p:sp>
      <p:pic>
        <p:nvPicPr>
          <p:cNvPr id="6" name="Picture 2" descr="Unit 6: Parts of the Whole: View as single page">
            <a:extLst>
              <a:ext uri="{FF2B5EF4-FFF2-40B4-BE49-F238E27FC236}">
                <a16:creationId xmlns:a16="http://schemas.microsoft.com/office/drawing/2014/main" id="{B02D5D45-9360-47EF-82A1-299706D2D9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10" y="2475805"/>
            <a:ext cx="7315200" cy="41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3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LCreate: Succeed_with_Math_CSUN Unit 6: Parts of the Whole: 6.1.3 ...">
            <a:extLst>
              <a:ext uri="{FF2B5EF4-FFF2-40B4-BE49-F238E27FC236}">
                <a16:creationId xmlns:a16="http://schemas.microsoft.com/office/drawing/2014/main" id="{7B8852A6-93C7-4D76-8623-64B1A353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4" y="2623221"/>
            <a:ext cx="10788976" cy="3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3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BF27C8-C41B-42C3-9910-2B0C73C4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81" y="419725"/>
            <a:ext cx="7072986" cy="62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5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Συμπλήρωζε ζωζηά ηομ αριθμηηή ή ηομ παραμομαζηή&#10;δίπλα ζε κάθε ζχήμα.&#10;&#10; ">
            <a:extLst>
              <a:ext uri="{FF2B5EF4-FFF2-40B4-BE49-F238E27FC236}">
                <a16:creationId xmlns:a16="http://schemas.microsoft.com/office/drawing/2014/main" id="{D38BBCA6-CE2C-426B-9AD9-7056A0C2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65" y="1"/>
            <a:ext cx="7926510" cy="70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7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14A94-93DD-40D8-B4B8-04AD4647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12257"/>
            <a:ext cx="8761413" cy="706964"/>
          </a:xfrm>
        </p:spPr>
        <p:txBody>
          <a:bodyPr/>
          <a:lstStyle/>
          <a:p>
            <a:pPr algn="ctr"/>
            <a:r>
              <a:rPr lang="el-GR" dirty="0"/>
              <a:t>Τι σημαίνει κλάσμα (η έννοια του μέρους και του όλου);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7E9E94-0907-4D68-AFEC-0A3CEA5A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96" y="2345426"/>
            <a:ext cx="7697447" cy="14320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00B050"/>
                </a:solidFill>
              </a:rPr>
              <a:t>Τι σημαίνει η λέξη;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i="1" dirty="0" err="1">
                <a:solidFill>
                  <a:srgbClr val="00B0F0"/>
                </a:solidFill>
              </a:rPr>
              <a:t>Κλάω</a:t>
            </a:r>
            <a:r>
              <a:rPr lang="el-GR" sz="3200" i="1" dirty="0">
                <a:solidFill>
                  <a:srgbClr val="00B0F0"/>
                </a:solidFill>
              </a:rPr>
              <a:t>-ω</a:t>
            </a:r>
            <a:r>
              <a:rPr lang="el-GR" sz="3200" dirty="0">
                <a:solidFill>
                  <a:srgbClr val="00B0F0"/>
                </a:solidFill>
              </a:rPr>
              <a:t> = σπάω, χωρίζω σε κομμάτια</a:t>
            </a:r>
          </a:p>
          <a:p>
            <a:endParaRPr lang="el-GR" sz="3200" dirty="0"/>
          </a:p>
          <a:p>
            <a:endParaRPr lang="el-GR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6E026782-2BA2-422D-B374-26EA208791B3}"/>
              </a:ext>
            </a:extLst>
          </p:cNvPr>
          <p:cNvSpPr/>
          <p:nvPr/>
        </p:nvSpPr>
        <p:spPr>
          <a:xfrm>
            <a:off x="7936043" y="3429000"/>
            <a:ext cx="3192874" cy="3194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C83D5E9-E999-479E-86FD-60DC8B81ED86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7936043" y="5026412"/>
            <a:ext cx="319287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3427DB8B-3B2C-4832-96CD-A6D2EBC32D3F}"/>
              </a:ext>
            </a:extLst>
          </p:cNvPr>
          <p:cNvCxnSpPr>
            <a:cxnSpLocks/>
            <a:stCxn id="4" idx="0"/>
            <a:endCxn id="4" idx="4"/>
          </p:cNvCxnSpPr>
          <p:nvPr/>
        </p:nvCxnSpPr>
        <p:spPr>
          <a:xfrm>
            <a:off x="9532480" y="3429000"/>
            <a:ext cx="0" cy="31948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40F56332-41F9-4B7A-A180-966C0AECBAB5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8403629" y="3896871"/>
            <a:ext cx="2257702" cy="22590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740E6809-7EC3-4A62-B02B-97F99DBBD27C}"/>
              </a:ext>
            </a:extLst>
          </p:cNvPr>
          <p:cNvCxnSpPr>
            <a:cxnSpLocks/>
            <a:stCxn id="4" idx="7"/>
            <a:endCxn id="4" idx="3"/>
          </p:cNvCxnSpPr>
          <p:nvPr/>
        </p:nvCxnSpPr>
        <p:spPr>
          <a:xfrm flipH="1">
            <a:off x="8403629" y="3896871"/>
            <a:ext cx="2257702" cy="22590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0764D6-9B3D-4C00-8DE0-F637E04C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Ερωτήσεις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150974-1FCC-408A-8653-74E1E1EE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2060"/>
                </a:solidFill>
              </a:rPr>
              <a:t>Τι εννοούμε όταν λέμε </a:t>
            </a:r>
            <a:r>
              <a:rPr lang="el-GR" sz="3600" dirty="0"/>
              <a:t>«</a:t>
            </a:r>
            <a:r>
              <a:rPr lang="el-GR" sz="3600" b="1" i="1" dirty="0">
                <a:solidFill>
                  <a:srgbClr val="C00000"/>
                </a:solidFill>
              </a:rPr>
              <a:t>μέρος</a:t>
            </a:r>
            <a:r>
              <a:rPr lang="el-GR" sz="3600" dirty="0"/>
              <a:t>»; </a:t>
            </a:r>
          </a:p>
          <a:p>
            <a:pPr marL="0" indent="0">
              <a:buNone/>
            </a:pPr>
            <a:r>
              <a:rPr lang="el-GR" sz="3600" dirty="0"/>
              <a:t>	</a:t>
            </a:r>
            <a:r>
              <a:rPr lang="el-GR" sz="3600" dirty="0">
                <a:solidFill>
                  <a:srgbClr val="002060"/>
                </a:solidFill>
              </a:rPr>
              <a:t>Εννοούμε </a:t>
            </a:r>
            <a:r>
              <a:rPr lang="el-GR" sz="3600" b="1" dirty="0">
                <a:solidFill>
                  <a:srgbClr val="C00000"/>
                </a:solidFill>
              </a:rPr>
              <a:t>ένα</a:t>
            </a:r>
            <a:r>
              <a:rPr lang="el-GR" sz="3600" dirty="0">
                <a:solidFill>
                  <a:srgbClr val="002060"/>
                </a:solidFill>
              </a:rPr>
              <a:t> κομμάτι.</a:t>
            </a:r>
          </a:p>
          <a:p>
            <a:pPr marL="0" indent="0">
              <a:buNone/>
            </a:pPr>
            <a:endParaRPr lang="el-GR" sz="3600" dirty="0"/>
          </a:p>
          <a:p>
            <a:r>
              <a:rPr lang="el-GR" sz="3600" dirty="0">
                <a:solidFill>
                  <a:srgbClr val="002060"/>
                </a:solidFill>
              </a:rPr>
              <a:t>Τι εννοούμε όταν λέμε </a:t>
            </a:r>
            <a:r>
              <a:rPr lang="el-GR" sz="3600" dirty="0"/>
              <a:t>«</a:t>
            </a:r>
            <a:r>
              <a:rPr lang="el-GR" sz="3600" b="1" i="1" dirty="0">
                <a:solidFill>
                  <a:srgbClr val="C00000"/>
                </a:solidFill>
              </a:rPr>
              <a:t>όλον</a:t>
            </a:r>
            <a:r>
              <a:rPr lang="el-GR" sz="3600" dirty="0"/>
              <a:t>»;</a:t>
            </a:r>
          </a:p>
          <a:p>
            <a:pPr marL="0" indent="0">
              <a:buNone/>
            </a:pPr>
            <a:r>
              <a:rPr lang="el-GR" sz="3600" dirty="0"/>
              <a:t>	</a:t>
            </a:r>
            <a:r>
              <a:rPr lang="el-GR" sz="3600" dirty="0">
                <a:solidFill>
                  <a:srgbClr val="002060"/>
                </a:solidFill>
              </a:rPr>
              <a:t>Εννοούμε </a:t>
            </a:r>
            <a:r>
              <a:rPr lang="el-GR" sz="3600" dirty="0">
                <a:solidFill>
                  <a:srgbClr val="C00000"/>
                </a:solidFill>
              </a:rPr>
              <a:t>όλα</a:t>
            </a:r>
            <a:r>
              <a:rPr lang="el-GR" sz="3600" dirty="0">
                <a:solidFill>
                  <a:srgbClr val="002060"/>
                </a:solidFill>
              </a:rPr>
              <a:t> τα κομμάτια.</a:t>
            </a:r>
          </a:p>
        </p:txBody>
      </p:sp>
    </p:spTree>
    <p:extLst>
      <p:ext uri="{BB962C8B-B14F-4D97-AF65-F5344CB8AC3E}">
        <p14:creationId xmlns:p14="http://schemas.microsoft.com/office/powerpoint/2010/main" val="1512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F6CE1-B259-4798-B920-C363EFAADF31}"/>
              </a:ext>
            </a:extLst>
          </p:cNvPr>
          <p:cNvSpPr txBox="1"/>
          <p:nvPr/>
        </p:nvSpPr>
        <p:spPr>
          <a:xfrm>
            <a:off x="7062868" y="582331"/>
            <a:ext cx="46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93918E74-6F74-456A-A98D-F5D3E55E2BBF}"/>
              </a:ext>
            </a:extLst>
          </p:cNvPr>
          <p:cNvGrpSpPr/>
          <p:nvPr/>
        </p:nvGrpSpPr>
        <p:grpSpPr>
          <a:xfrm>
            <a:off x="1415944" y="582331"/>
            <a:ext cx="5782459" cy="6202179"/>
            <a:chOff x="2781918" y="385998"/>
            <a:chExt cx="5782459" cy="6202179"/>
          </a:xfrm>
        </p:grpSpPr>
        <p:pic>
          <p:nvPicPr>
            <p:cNvPr id="3074" name="Picture 2" descr="Pizza Slice Sticker | Zumiez">
              <a:extLst>
                <a:ext uri="{FF2B5EF4-FFF2-40B4-BE49-F238E27FC236}">
                  <a16:creationId xmlns:a16="http://schemas.microsoft.com/office/drawing/2014/main" id="{E36238C9-122C-440F-A88B-E301EC5FC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918" y="385998"/>
              <a:ext cx="5651292" cy="6202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69C78C-9404-4314-BE92-547AE1649F5F}"/>
                </a:ext>
              </a:extLst>
            </p:cNvPr>
            <p:cNvSpPr txBox="1"/>
            <p:nvPr/>
          </p:nvSpPr>
          <p:spPr>
            <a:xfrm>
              <a:off x="6610665" y="5489749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D1FE5C-E7C0-4D93-B337-DE3F17BDD45E}"/>
                </a:ext>
              </a:extLst>
            </p:cNvPr>
            <p:cNvSpPr txBox="1"/>
            <p:nvPr/>
          </p:nvSpPr>
          <p:spPr>
            <a:xfrm>
              <a:off x="6666877" y="836755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D05241-7E36-408D-8A00-C06A4AD23E41}"/>
                </a:ext>
              </a:extLst>
            </p:cNvPr>
            <p:cNvSpPr txBox="1"/>
            <p:nvPr/>
          </p:nvSpPr>
          <p:spPr>
            <a:xfrm>
              <a:off x="8099682" y="2186399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E96B29-A505-4CDF-A345-71C9047D1384}"/>
                </a:ext>
              </a:extLst>
            </p:cNvPr>
            <p:cNvSpPr txBox="1"/>
            <p:nvPr/>
          </p:nvSpPr>
          <p:spPr>
            <a:xfrm>
              <a:off x="7968515" y="4232224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53657E-DE37-46BE-9B87-BAACC9FBFEE2}"/>
                </a:ext>
              </a:extLst>
            </p:cNvPr>
            <p:cNvSpPr txBox="1"/>
            <p:nvPr/>
          </p:nvSpPr>
          <p:spPr>
            <a:xfrm>
              <a:off x="4410852" y="804335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C42782-8D40-4584-A6F0-AF3A57AB2EF6}"/>
                </a:ext>
              </a:extLst>
            </p:cNvPr>
            <p:cNvSpPr txBox="1"/>
            <p:nvPr/>
          </p:nvSpPr>
          <p:spPr>
            <a:xfrm>
              <a:off x="2892474" y="4232224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E4C233-11A8-44C0-933F-9E94D0506DCE}"/>
                </a:ext>
              </a:extLst>
            </p:cNvPr>
            <p:cNvSpPr txBox="1"/>
            <p:nvPr/>
          </p:nvSpPr>
          <p:spPr>
            <a:xfrm>
              <a:off x="2925575" y="2061570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2878A8-CB7E-4451-92FE-9C731FC6BA65}"/>
                </a:ext>
              </a:extLst>
            </p:cNvPr>
            <p:cNvSpPr txBox="1"/>
            <p:nvPr/>
          </p:nvSpPr>
          <p:spPr>
            <a:xfrm>
              <a:off x="4477686" y="5579689"/>
              <a:ext cx="464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6</a:t>
              </a:r>
            </a:p>
          </p:txBody>
        </p:sp>
      </p:grp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31D0D957-E0F1-42CB-9519-10F16EDA99A0}"/>
              </a:ext>
            </a:extLst>
          </p:cNvPr>
          <p:cNvCxnSpPr>
            <a:cxnSpLocks/>
          </p:cNvCxnSpPr>
          <p:nvPr/>
        </p:nvCxnSpPr>
        <p:spPr>
          <a:xfrm>
            <a:off x="7592885" y="1836867"/>
            <a:ext cx="546775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F60B3F-BCBF-4997-A6F2-C19EDB0242AF}"/>
              </a:ext>
            </a:extLst>
          </p:cNvPr>
          <p:cNvSpPr txBox="1"/>
          <p:nvPr/>
        </p:nvSpPr>
        <p:spPr>
          <a:xfrm>
            <a:off x="7622866" y="1027241"/>
            <a:ext cx="54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A5BB1-6E10-418C-9AA0-DD580676BA74}"/>
              </a:ext>
            </a:extLst>
          </p:cNvPr>
          <p:cNvSpPr txBox="1"/>
          <p:nvPr/>
        </p:nvSpPr>
        <p:spPr>
          <a:xfrm>
            <a:off x="7629995" y="1791191"/>
            <a:ext cx="4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F0"/>
                </a:solidFill>
              </a:rPr>
              <a:t>8</a:t>
            </a:r>
          </a:p>
        </p:txBody>
      </p: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C18F50D0-327E-4DCD-9335-9EB9E82F3C51}"/>
              </a:ext>
            </a:extLst>
          </p:cNvPr>
          <p:cNvCxnSpPr>
            <a:cxnSpLocks/>
          </p:cNvCxnSpPr>
          <p:nvPr/>
        </p:nvCxnSpPr>
        <p:spPr>
          <a:xfrm>
            <a:off x="8124255" y="2382732"/>
            <a:ext cx="651246" cy="5983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90D7ED3-9B4F-4229-9E3D-0B60B5FE5A1E}"/>
              </a:ext>
            </a:extLst>
          </p:cNvPr>
          <p:cNvSpPr txBox="1"/>
          <p:nvPr/>
        </p:nvSpPr>
        <p:spPr>
          <a:xfrm>
            <a:off x="7884827" y="2967507"/>
            <a:ext cx="373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F0"/>
                </a:solidFill>
              </a:rPr>
              <a:t>παρονομαστής </a:t>
            </a:r>
          </a:p>
        </p:txBody>
      </p: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13FD121E-2C7B-48DF-BD14-2ED9D0A8A70E}"/>
              </a:ext>
            </a:extLst>
          </p:cNvPr>
          <p:cNvCxnSpPr>
            <a:cxnSpLocks/>
            <a:stCxn id="14" idx="3"/>
            <a:endCxn id="30" idx="1"/>
          </p:cNvCxnSpPr>
          <p:nvPr/>
        </p:nvCxnSpPr>
        <p:spPr>
          <a:xfrm flipV="1">
            <a:off x="8169640" y="1442739"/>
            <a:ext cx="1211723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BFDBD5-D621-4A0A-9668-FAE358B27B5A}"/>
              </a:ext>
            </a:extLst>
          </p:cNvPr>
          <p:cNvSpPr txBox="1"/>
          <p:nvPr/>
        </p:nvSpPr>
        <p:spPr>
          <a:xfrm>
            <a:off x="9381363" y="1150351"/>
            <a:ext cx="256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αριθμητής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11D1925B-B797-4F63-9C3A-819255C64AE1}"/>
              </a:ext>
            </a:extLst>
          </p:cNvPr>
          <p:cNvGrpSpPr/>
          <p:nvPr/>
        </p:nvGrpSpPr>
        <p:grpSpPr>
          <a:xfrm>
            <a:off x="4258351" y="1442739"/>
            <a:ext cx="1606398" cy="2093254"/>
            <a:chOff x="4258351" y="1442739"/>
            <a:chExt cx="1606398" cy="2093254"/>
          </a:xfrm>
        </p:grpSpPr>
        <p:cxnSp>
          <p:nvCxnSpPr>
            <p:cNvPr id="33" name="Ευθεία γραμμή σύνδεσης 32">
              <a:extLst>
                <a:ext uri="{FF2B5EF4-FFF2-40B4-BE49-F238E27FC236}">
                  <a16:creationId xmlns:a16="http://schemas.microsoft.com/office/drawing/2014/main" id="{3BEE3154-A586-4BC3-A4EF-ED6BB9C72DCB}"/>
                </a:ext>
              </a:extLst>
            </p:cNvPr>
            <p:cNvCxnSpPr/>
            <p:nvPr/>
          </p:nvCxnSpPr>
          <p:spPr>
            <a:xfrm>
              <a:off x="4258351" y="1442739"/>
              <a:ext cx="48823" cy="198626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>
              <a:extLst>
                <a:ext uri="{FF2B5EF4-FFF2-40B4-BE49-F238E27FC236}">
                  <a16:creationId xmlns:a16="http://schemas.microsoft.com/office/drawing/2014/main" id="{59BBE9F6-E596-4DC5-BAFB-A86AB7D62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2762" y="1903208"/>
              <a:ext cx="1581987" cy="163278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εία γραμμή σύνδεσης 38">
              <a:extLst>
                <a:ext uri="{FF2B5EF4-FFF2-40B4-BE49-F238E27FC236}">
                  <a16:creationId xmlns:a16="http://schemas.microsoft.com/office/drawing/2014/main" id="{65FD4AAF-4834-4FD9-93A5-A88A3CE2B0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4304" y="1442740"/>
              <a:ext cx="1505474" cy="4154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Ομάδα 62">
            <a:extLst>
              <a:ext uri="{FF2B5EF4-FFF2-40B4-BE49-F238E27FC236}">
                <a16:creationId xmlns:a16="http://schemas.microsoft.com/office/drawing/2014/main" id="{D9848BBB-149F-40E5-ABA3-87704D47CBD7}"/>
              </a:ext>
            </a:extLst>
          </p:cNvPr>
          <p:cNvGrpSpPr/>
          <p:nvPr/>
        </p:nvGrpSpPr>
        <p:grpSpPr>
          <a:xfrm>
            <a:off x="3085674" y="1791191"/>
            <a:ext cx="3908188" cy="4277218"/>
            <a:chOff x="3095492" y="2010245"/>
            <a:chExt cx="3908188" cy="3961668"/>
          </a:xfrm>
        </p:grpSpPr>
        <p:cxnSp>
          <p:nvCxnSpPr>
            <p:cNvPr id="48" name="Ευθεία γραμμή σύνδεσης 47">
              <a:extLst>
                <a:ext uri="{FF2B5EF4-FFF2-40B4-BE49-F238E27FC236}">
                  <a16:creationId xmlns:a16="http://schemas.microsoft.com/office/drawing/2014/main" id="{F8A0F1BF-8880-4397-A3F8-42664C051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0030" y="2382732"/>
              <a:ext cx="1737544" cy="115326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>
              <a:extLst>
                <a:ext uri="{FF2B5EF4-FFF2-40B4-BE49-F238E27FC236}">
                  <a16:creationId xmlns:a16="http://schemas.microsoft.com/office/drawing/2014/main" id="{3D7747CE-69D1-4B3A-9AB5-F8B400F9BC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5732" y="3552282"/>
              <a:ext cx="7169" cy="227263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Τόξο 55">
              <a:extLst>
                <a:ext uri="{FF2B5EF4-FFF2-40B4-BE49-F238E27FC236}">
                  <a16:creationId xmlns:a16="http://schemas.microsoft.com/office/drawing/2014/main" id="{9D8C4DBA-BE6D-41D1-8896-407791D964C8}"/>
                </a:ext>
              </a:extLst>
            </p:cNvPr>
            <p:cNvSpPr/>
            <p:nvPr/>
          </p:nvSpPr>
          <p:spPr>
            <a:xfrm rot="3494665">
              <a:off x="3068752" y="2036985"/>
              <a:ext cx="3961668" cy="3908188"/>
            </a:xfrm>
            <a:prstGeom prst="arc">
              <a:avLst>
                <a:gd name="adj1" fmla="val 14640726"/>
                <a:gd name="adj2" fmla="val 315649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65" name="Ευθεία γραμμή σύνδεσης 64">
            <a:extLst>
              <a:ext uri="{FF2B5EF4-FFF2-40B4-BE49-F238E27FC236}">
                <a16:creationId xmlns:a16="http://schemas.microsoft.com/office/drawing/2014/main" id="{9B5D7D08-DD50-4973-A8F3-FD0E03A20170}"/>
              </a:ext>
            </a:extLst>
          </p:cNvPr>
          <p:cNvCxnSpPr>
            <a:cxnSpLocks/>
          </p:cNvCxnSpPr>
          <p:nvPr/>
        </p:nvCxnSpPr>
        <p:spPr>
          <a:xfrm>
            <a:off x="8429030" y="5090582"/>
            <a:ext cx="546775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92F1A4D-4F43-4624-8FB3-0C216D58A9AE}"/>
              </a:ext>
            </a:extLst>
          </p:cNvPr>
          <p:cNvSpPr txBox="1"/>
          <p:nvPr/>
        </p:nvSpPr>
        <p:spPr>
          <a:xfrm>
            <a:off x="8459011" y="4280956"/>
            <a:ext cx="54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1BD42F8-F142-4C78-B953-7D9AF3B2393F}"/>
              </a:ext>
            </a:extLst>
          </p:cNvPr>
          <p:cNvSpPr txBox="1"/>
          <p:nvPr/>
        </p:nvSpPr>
        <p:spPr>
          <a:xfrm>
            <a:off x="8466140" y="5044906"/>
            <a:ext cx="4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F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3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30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FA90E-FE14-4CEE-AA80-6E5686442052}"/>
              </a:ext>
            </a:extLst>
          </p:cNvPr>
          <p:cNvSpPr txBox="1"/>
          <p:nvPr/>
        </p:nvSpPr>
        <p:spPr>
          <a:xfrm>
            <a:off x="3935290" y="2541245"/>
            <a:ext cx="54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5A22C-B7D3-4683-99E1-AA87492EEFAD}"/>
              </a:ext>
            </a:extLst>
          </p:cNvPr>
          <p:cNvSpPr txBox="1"/>
          <p:nvPr/>
        </p:nvSpPr>
        <p:spPr>
          <a:xfrm>
            <a:off x="3942419" y="3305195"/>
            <a:ext cx="4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F0"/>
                </a:solidFill>
              </a:rPr>
              <a:t>8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205CE1ED-3515-452E-B488-C7FBC19FBBDF}"/>
              </a:ext>
            </a:extLst>
          </p:cNvPr>
          <p:cNvCxnSpPr>
            <a:cxnSpLocks/>
          </p:cNvCxnSpPr>
          <p:nvPr/>
        </p:nvCxnSpPr>
        <p:spPr>
          <a:xfrm>
            <a:off x="4541609" y="3956696"/>
            <a:ext cx="651246" cy="5983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B58D92-4A2E-4049-A3BD-225741D0A991}"/>
              </a:ext>
            </a:extLst>
          </p:cNvPr>
          <p:cNvSpPr txBox="1"/>
          <p:nvPr/>
        </p:nvSpPr>
        <p:spPr>
          <a:xfrm>
            <a:off x="5236705" y="4477148"/>
            <a:ext cx="373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F0"/>
                </a:solidFill>
              </a:rPr>
              <a:t>παρονομαστής 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3DEF2C0-2E2E-4C0E-BFF7-78A52D4D7E2D}"/>
              </a:ext>
            </a:extLst>
          </p:cNvPr>
          <p:cNvCxnSpPr>
            <a:cxnSpLocks/>
          </p:cNvCxnSpPr>
          <p:nvPr/>
        </p:nvCxnSpPr>
        <p:spPr>
          <a:xfrm flipV="1">
            <a:off x="4557014" y="2297650"/>
            <a:ext cx="1017355" cy="46957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961159-F7CF-4541-ADF0-CD694F140654}"/>
              </a:ext>
            </a:extLst>
          </p:cNvPr>
          <p:cNvSpPr txBox="1"/>
          <p:nvPr/>
        </p:nvSpPr>
        <p:spPr>
          <a:xfrm>
            <a:off x="5783728" y="1956470"/>
            <a:ext cx="256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αριθμητής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787C5AE4-C1A6-4782-BBB8-EE2596D52112}"/>
              </a:ext>
            </a:extLst>
          </p:cNvPr>
          <p:cNvSpPr txBox="1">
            <a:spLocks/>
          </p:cNvSpPr>
          <p:nvPr/>
        </p:nvSpPr>
        <p:spPr>
          <a:xfrm>
            <a:off x="603218" y="512848"/>
            <a:ext cx="5380758" cy="7069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solidFill>
                  <a:srgbClr val="FFFF00"/>
                </a:solidFill>
              </a:rPr>
              <a:t>Οι όροι του κλάσματος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F0B7C0D2-4516-4DFF-8FA8-4843B9DDD0B9}"/>
              </a:ext>
            </a:extLst>
          </p:cNvPr>
          <p:cNvCxnSpPr/>
          <p:nvPr/>
        </p:nvCxnSpPr>
        <p:spPr>
          <a:xfrm>
            <a:off x="3837481" y="3372242"/>
            <a:ext cx="719533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3C21C6ED-94F9-4D18-B459-8089459D20EA}"/>
              </a:ext>
            </a:extLst>
          </p:cNvPr>
          <p:cNvCxnSpPr>
            <a:cxnSpLocks/>
          </p:cNvCxnSpPr>
          <p:nvPr/>
        </p:nvCxnSpPr>
        <p:spPr>
          <a:xfrm flipV="1">
            <a:off x="4702298" y="3305195"/>
            <a:ext cx="1131779" cy="369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ED2463-9D42-486E-9F4F-D98443723212}"/>
              </a:ext>
            </a:extLst>
          </p:cNvPr>
          <p:cNvSpPr txBox="1"/>
          <p:nvPr/>
        </p:nvSpPr>
        <p:spPr>
          <a:xfrm>
            <a:off x="5983976" y="2890391"/>
            <a:ext cx="4399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Γραμμή κλάσματος ή κλασματική γραμμή</a:t>
            </a:r>
          </a:p>
        </p:txBody>
      </p:sp>
    </p:spTree>
    <p:extLst>
      <p:ext uri="{BB962C8B-B14F-4D97-AF65-F5344CB8AC3E}">
        <p14:creationId xmlns:p14="http://schemas.microsoft.com/office/powerpoint/2010/main" val="1622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B7D564-8425-4AB1-BFD7-FB25627622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52" y="794478"/>
            <a:ext cx="8814217" cy="5441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72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0764D6-9B3D-4C00-8DE0-F637E04C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Ερωτήσεις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150974-1FCC-408A-8653-74E1E1EEB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2218544"/>
            <a:ext cx="10643015" cy="4377128"/>
          </a:xfrm>
        </p:spPr>
        <p:txBody>
          <a:bodyPr>
            <a:normAutofit fontScale="92500"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Τι είναι το «κλάσμα»;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dirty="0">
                <a:solidFill>
                  <a:srgbClr val="002060"/>
                </a:solidFill>
              </a:rPr>
              <a:t>Το κλάσμα είναι μία ποσότητα.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Πώς γράφουμε ένα κλάσμα;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2400" dirty="0"/>
              <a:t>	</a:t>
            </a:r>
            <a:r>
              <a:rPr lang="el-GR" sz="2400" dirty="0">
                <a:solidFill>
                  <a:srgbClr val="002060"/>
                </a:solidFill>
              </a:rPr>
              <a:t>Γράφουμε μία μικρή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γραμμή</a:t>
            </a:r>
            <a:r>
              <a:rPr lang="el-GR" sz="2400" b="1" dirty="0">
                <a:solidFill>
                  <a:srgbClr val="002060"/>
                </a:solidFill>
              </a:rPr>
              <a:t>, </a:t>
            </a:r>
            <a:r>
              <a:rPr lang="el-GR" sz="2400" dirty="0">
                <a:solidFill>
                  <a:srgbClr val="002060"/>
                </a:solidFill>
              </a:rPr>
              <a:t>έναν αριθμό </a:t>
            </a:r>
            <a:r>
              <a:rPr lang="el-GR" sz="2400" b="1" dirty="0">
                <a:solidFill>
                  <a:srgbClr val="FFC000"/>
                </a:solidFill>
              </a:rPr>
              <a:t>πάνω</a:t>
            </a:r>
            <a:r>
              <a:rPr lang="el-GR" sz="2400" dirty="0">
                <a:solidFill>
                  <a:srgbClr val="002060"/>
                </a:solidFill>
              </a:rPr>
              <a:t> από τη γραμμή και 	έναν 	αριθμό </a:t>
            </a:r>
            <a:r>
              <a:rPr lang="el-GR" sz="2400" b="1" dirty="0">
                <a:solidFill>
                  <a:srgbClr val="00B0F0"/>
                </a:solidFill>
              </a:rPr>
              <a:t>κάτω</a:t>
            </a:r>
            <a:r>
              <a:rPr lang="el-GR" sz="2400" dirty="0">
                <a:solidFill>
                  <a:srgbClr val="002060"/>
                </a:solidFill>
              </a:rPr>
              <a:t> από τη γραμμή.</a:t>
            </a:r>
          </a:p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Πώς λέγεται αυτή η γραμμή;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2400" dirty="0"/>
              <a:t>	</a:t>
            </a:r>
            <a:r>
              <a:rPr lang="el-GR" sz="2400" dirty="0">
                <a:solidFill>
                  <a:srgbClr val="002060"/>
                </a:solidFill>
              </a:rPr>
              <a:t>Αυτή η γραμμή λέγεται «</a:t>
            </a:r>
            <a:r>
              <a:rPr lang="el-GR" sz="2400" b="1" i="1" dirty="0">
                <a:solidFill>
                  <a:srgbClr val="7030A0"/>
                </a:solidFill>
              </a:rPr>
              <a:t>γραμμή κλάσματος</a:t>
            </a:r>
            <a:r>
              <a:rPr lang="el-GR" sz="2400" dirty="0">
                <a:solidFill>
                  <a:srgbClr val="002060"/>
                </a:solidFill>
              </a:rPr>
              <a:t>» ή </a:t>
            </a:r>
            <a:r>
              <a:rPr lang="el-GR" sz="2400" b="1" i="1" dirty="0">
                <a:solidFill>
                  <a:srgbClr val="7030A0"/>
                </a:solidFill>
              </a:rPr>
              <a:t>«κλασματική γραμμή</a:t>
            </a:r>
            <a:r>
              <a:rPr lang="el-GR" sz="2400" dirty="0">
                <a:solidFill>
                  <a:srgbClr val="002060"/>
                </a:solidFill>
              </a:rPr>
              <a:t>».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l-G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B0A9A2-72B8-484F-A1BC-699622AE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171B8D55-09CE-4212-8CF6-570157F7D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94" y="1680632"/>
            <a:ext cx="11257612" cy="50291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200" dirty="0"/>
          </a:p>
          <a:p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Πώς λέγεται ο αριθμός που γράφεται κάτω από τη γραμμή κλάσματος; Τι εκφράζει;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2200" dirty="0"/>
              <a:t>	</a:t>
            </a:r>
            <a:r>
              <a:rPr lang="el-GR" sz="2200" dirty="0">
                <a:solidFill>
                  <a:srgbClr val="002060"/>
                </a:solidFill>
              </a:rPr>
              <a:t>Ο αριθμός που γράφεται κάτω από τη γραμμή κλάσματος λέγεται 	</a:t>
            </a:r>
            <a:r>
              <a:rPr lang="el-GR" sz="2200" b="1" dirty="0">
                <a:solidFill>
                  <a:srgbClr val="C00000"/>
                </a:solidFill>
              </a:rPr>
              <a:t>παρονομαστής</a:t>
            </a:r>
            <a:r>
              <a:rPr lang="el-GR" sz="2200" dirty="0">
                <a:solidFill>
                  <a:srgbClr val="002060"/>
                </a:solidFill>
              </a:rPr>
              <a:t>. Εκφράζει το </a:t>
            </a:r>
            <a:r>
              <a:rPr lang="el-GR" sz="2200" b="1" dirty="0">
                <a:solidFill>
                  <a:srgbClr val="002060"/>
                </a:solidFill>
              </a:rPr>
              <a:t>όλον.</a:t>
            </a:r>
            <a:r>
              <a:rPr lang="el-GR" sz="2200" dirty="0">
                <a:solidFill>
                  <a:srgbClr val="002060"/>
                </a:solidFill>
              </a:rPr>
              <a:t> Το </a:t>
            </a:r>
            <a:r>
              <a:rPr lang="el-GR" sz="2200" b="1" dirty="0">
                <a:solidFill>
                  <a:srgbClr val="002060"/>
                </a:solidFill>
              </a:rPr>
              <a:t>σύνολο.</a:t>
            </a:r>
            <a:r>
              <a:rPr lang="el-GR" sz="2200" dirty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Πώς λέγεται ο αριθμός που γράφεται πάνω από τη γραμμή κλάσματος; Τι εκφράζει;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sz="2200" dirty="0"/>
              <a:t>	</a:t>
            </a:r>
            <a:r>
              <a:rPr lang="el-GR" sz="2200" dirty="0">
                <a:solidFill>
                  <a:srgbClr val="002060"/>
                </a:solidFill>
              </a:rPr>
              <a:t>Ο αριθμός που γράφεται πάνω από τη γραμμή κλάσματος λέγεται </a:t>
            </a:r>
            <a:r>
              <a:rPr lang="el-GR" sz="2200" b="1" dirty="0">
                <a:solidFill>
                  <a:srgbClr val="C00000"/>
                </a:solidFill>
              </a:rPr>
              <a:t>αριθμητής</a:t>
            </a:r>
            <a:r>
              <a:rPr lang="el-GR" sz="2200" dirty="0">
                <a:solidFill>
                  <a:srgbClr val="002060"/>
                </a:solidFill>
              </a:rPr>
              <a:t>. 	Εκφράζει </a:t>
            </a:r>
            <a:r>
              <a:rPr lang="el-GR" sz="2200" b="1" dirty="0">
                <a:solidFill>
                  <a:srgbClr val="002060"/>
                </a:solidFill>
              </a:rPr>
              <a:t>το μέρος</a:t>
            </a:r>
            <a:r>
              <a:rPr lang="el-GR" sz="22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l-GR" sz="2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l-GR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EBAEB6-852F-4B77-9E03-6D2DA809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A26D83-51AB-4F24-AF80-4231DEE1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2603500"/>
            <a:ext cx="11497456" cy="30627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Τι εκφράζει το κλάσμα;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srgbClr val="002060"/>
                </a:solidFill>
              </a:rPr>
              <a:t>	Το κλάσμα εκφράζει μία </a:t>
            </a:r>
            <a:r>
              <a:rPr lang="el-GR" sz="2400" b="1" dirty="0">
                <a:solidFill>
                  <a:srgbClr val="002060"/>
                </a:solidFill>
              </a:rPr>
              <a:t>σχέση</a:t>
            </a:r>
            <a:r>
              <a:rPr lang="el-GR" sz="2400" dirty="0">
                <a:solidFill>
                  <a:srgbClr val="002060"/>
                </a:solidFill>
              </a:rPr>
              <a:t> ανάμεσα στο </a:t>
            </a:r>
            <a:r>
              <a:rPr lang="el-GR" sz="2400" b="1" dirty="0">
                <a:solidFill>
                  <a:srgbClr val="002060"/>
                </a:solidFill>
              </a:rPr>
              <a:t>μέρος</a:t>
            </a:r>
            <a:r>
              <a:rPr lang="el-GR" sz="2400" dirty="0">
                <a:solidFill>
                  <a:srgbClr val="002060"/>
                </a:solidFill>
              </a:rPr>
              <a:t> και στο </a:t>
            </a:r>
            <a:r>
              <a:rPr lang="el-GR" sz="2400" b="1" dirty="0">
                <a:solidFill>
                  <a:srgbClr val="002060"/>
                </a:solidFill>
              </a:rPr>
              <a:t>όλον.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2060"/>
                </a:solidFill>
              </a:rPr>
              <a:t>Τι είναι η κλασματική μονάδα;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srgbClr val="002060"/>
                </a:solidFill>
              </a:rPr>
              <a:t>	Η κλασματική μονάδα είναι το κλάσμα που έχει για αριθμητή </a:t>
            </a:r>
            <a:r>
              <a:rPr lang="el-GR" sz="2400" b="1" dirty="0">
                <a:solidFill>
                  <a:srgbClr val="002060"/>
                </a:solidFill>
              </a:rPr>
              <a:t>το 1.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47440-CD0A-4A96-AF4F-EE057CB40122}"/>
              </a:ext>
            </a:extLst>
          </p:cNvPr>
          <p:cNvSpPr txBox="1"/>
          <p:nvPr/>
        </p:nvSpPr>
        <p:spPr>
          <a:xfrm>
            <a:off x="10423161" y="2733550"/>
            <a:ext cx="54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267DA-7599-4F0D-A602-C1D591503078}"/>
              </a:ext>
            </a:extLst>
          </p:cNvPr>
          <p:cNvSpPr txBox="1"/>
          <p:nvPr/>
        </p:nvSpPr>
        <p:spPr>
          <a:xfrm>
            <a:off x="10471957" y="3536724"/>
            <a:ext cx="4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F0"/>
                </a:solidFill>
              </a:rPr>
              <a:t>8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3E9EF835-A945-4452-A64D-90850F768E33}"/>
              </a:ext>
            </a:extLst>
          </p:cNvPr>
          <p:cNvCxnSpPr/>
          <p:nvPr/>
        </p:nvCxnSpPr>
        <p:spPr>
          <a:xfrm>
            <a:off x="10423161" y="3586554"/>
            <a:ext cx="7595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79F7E717-B94E-4CDB-973C-076FA4B2037B}"/>
              </a:ext>
            </a:extLst>
          </p:cNvPr>
          <p:cNvCxnSpPr/>
          <p:nvPr/>
        </p:nvCxnSpPr>
        <p:spPr>
          <a:xfrm>
            <a:off x="10377824" y="5627716"/>
            <a:ext cx="7595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CB7ADF-F9D8-4C78-AE37-F12BC80D6554}"/>
              </a:ext>
            </a:extLst>
          </p:cNvPr>
          <p:cNvSpPr txBox="1"/>
          <p:nvPr/>
        </p:nvSpPr>
        <p:spPr>
          <a:xfrm>
            <a:off x="10508953" y="5619098"/>
            <a:ext cx="4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BE4FA-E086-4114-93DE-0863C26998C4}"/>
              </a:ext>
            </a:extLst>
          </p:cNvPr>
          <p:cNvSpPr txBox="1"/>
          <p:nvPr/>
        </p:nvSpPr>
        <p:spPr>
          <a:xfrm>
            <a:off x="10446712" y="4746270"/>
            <a:ext cx="54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54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</TotalTime>
  <Words>293</Words>
  <Application>Microsoft Office PowerPoint</Application>
  <PresentationFormat>Ευρεία οθόνη</PresentationFormat>
  <Paragraphs>60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Century Gothic</vt:lpstr>
      <vt:lpstr>Wingdings</vt:lpstr>
      <vt:lpstr>Wingdings 3</vt:lpstr>
      <vt:lpstr>Αίθουσα συσκέψεων "Ιόν"</vt:lpstr>
      <vt:lpstr>Κλάσματα</vt:lpstr>
      <vt:lpstr>Τι σημαίνει κλάσμα (η έννοια του μέρους και του όλου);</vt:lpstr>
      <vt:lpstr>Ερωτήσεις </vt:lpstr>
      <vt:lpstr>Παρουσίαση του PowerPoint</vt:lpstr>
      <vt:lpstr>Παρουσίαση του PowerPoint</vt:lpstr>
      <vt:lpstr>Παρουσίαση του PowerPoint</vt:lpstr>
      <vt:lpstr>Ερωτήσεις </vt:lpstr>
      <vt:lpstr>Παρουσίαση του PowerPoint</vt:lpstr>
      <vt:lpstr>Παρουσίαση του PowerPoint</vt:lpstr>
      <vt:lpstr>Τι εκφράζει το κλάσμα;</vt:lpstr>
      <vt:lpstr>Παρουσίαση του PowerPoint</vt:lpstr>
      <vt:lpstr>Ισοδύναμα Κλάσματα </vt:lpstr>
      <vt:lpstr>Παρουσίαση του PowerPoint</vt:lpstr>
      <vt:lpstr>Πώς φτιάχνω ισοδύναμα κλάσματα;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Κλάσματα</dc:title>
  <dc:creator>user</dc:creator>
  <cp:lastModifiedBy>user</cp:lastModifiedBy>
  <cp:revision>28</cp:revision>
  <dcterms:created xsi:type="dcterms:W3CDTF">2020-04-20T08:53:38Z</dcterms:created>
  <dcterms:modified xsi:type="dcterms:W3CDTF">2020-04-27T16:34:35Z</dcterms:modified>
</cp:coreProperties>
</file>