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2" r:id="rId8"/>
    <p:sldId id="260" r:id="rId9"/>
    <p:sldId id="270" r:id="rId10"/>
    <p:sldId id="273" r:id="rId11"/>
    <p:sldId id="261" r:id="rId12"/>
    <p:sldId id="263" r:id="rId13"/>
    <p:sldId id="264" r:id="rId14"/>
    <p:sldId id="269" r:id="rId15"/>
    <p:sldId id="274" r:id="rId16"/>
    <p:sldId id="267" r:id="rId17"/>
    <p:sldId id="265" r:id="rId18"/>
    <p:sldId id="266" r:id="rId19"/>
    <p:sldId id="268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ACF9C0-9D6E-43F1-A9D3-5228F66D0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4C5A8B-D1F2-44E3-BABD-1B060CFB0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C72935-832E-4E28-BC63-75AF675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614328-D820-4C34-A30A-764066C1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589D65-66AE-4861-A4C5-3260F51B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72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05B50B-9A7C-428C-A7D1-F233FA1D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6F7CC3-A531-42FE-8131-61C9A2F34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7B990C-F1D4-4ED2-A9E1-38BAFDEC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8B3AA9-D6B5-40FC-AE08-16D7013A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E08C05-20D3-4AA3-AD15-AADE44CE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5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E3EB10-9FCD-4FC6-AEF2-60F5F5A9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660A75C-0F38-46D4-AD05-D727964EC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541315-3551-4ECD-8F4E-44BE40FA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BEFB20-3A90-49D9-9E6E-CCF76DA5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E953FC-5CAA-4864-A876-C4E36FF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1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2A221A-83F1-40C6-964F-CFAD8F5D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B78802-8AF4-4D78-BBAB-56AA0D790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A54606-9CA6-4AA7-B93F-8E57B8F8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90759B-3EAA-45D6-A44D-D5F12815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AD642A-149F-46CD-A63A-A5921B3F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5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06E3B7-C0F7-4C03-9BE2-399AB22B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526FF0-F383-4B08-8323-CB5C2F1D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C9FF6D-A1AC-4DC3-BCEC-80EBC68A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BE0E26-C03D-49A7-98B6-D3F72599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861DE7-5AB0-4BA1-8B0D-DE9001BC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00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17A113-AD86-416F-92B6-E0B2ED97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3B5DE6-44D6-4885-AA8D-0C12DA81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0EB918-3BE4-4A9A-9500-0A800672B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87DDC7-A5C1-4EF8-8C6F-CDD225FC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68EC14-BFA0-477F-9D24-0F5A0021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66F8C2-E8D8-4F4C-B8E1-D57A8461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3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B10C2A-616F-4B19-8CF0-496DCB05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620475-3F53-4EE0-AA1F-F908A95A0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32751A-2660-45E7-9884-D0C26453D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A59642D-8B7C-4AB1-954B-98231ACD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B05BA06-38ED-4E21-B0EC-98DE5EF76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4CC2034-C4B4-483D-B1CF-E2D51023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7951EE7-1A86-4CB2-9CD0-C8F5BBBE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B7121C6-2E54-4A9E-82B1-A5B2D4A5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79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1064FA-D3AA-4B5E-89E5-70F9DE20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ECA3214-602F-452A-AE6D-947CD3FF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694287D-A080-45F5-B211-42576D4A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926FA45-2B71-4EEA-B706-857DAA53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38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AF2739A-D41E-47E3-AAD8-31D47980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69E637-D9AC-49D8-B7F8-34F67D8F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330D3E-717C-495C-8908-8751087B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3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F28BDA-4BFC-4C09-9F52-273ABAF1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CF68AC-CC1D-4686-A08A-7F9C6F6A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1C14C8-BCCF-4F7D-B81B-E8F02CE9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ED9F72E-2A7A-460C-9AF3-2CF937AF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F4A62B3-70E5-420B-994E-C6892A1B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625AF1-527B-4C22-B31A-A9536DDC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39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4E4ABE-C44F-4634-8F09-C4E03209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B004C41-BC37-4127-B70C-41CD1BE88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38C245-C904-42F8-8ED4-DB4B339F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911BBF-74F8-4DF0-9393-AE3D6667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9284EB-0BF7-4F04-81D8-7F353789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0C00499-DCD7-4359-80F2-9C540AF7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75A006C-CD95-46F1-94DC-CADD3DA2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5A4FFE-71EF-4FF6-9787-6ECBB514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E6CEBB-3108-4AE7-8692-0A4F83F04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1262-D2BB-4455-8F38-6D132DA4B7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C1E02C-F828-431A-B76A-329918393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537107-7602-47AC-9EA9-FBBCEDC04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B0F2-3F4F-41FF-A97A-CB45609BD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8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B9684-6FE5-45F7-9A2C-28779CFD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Ρήματα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70CBB4-56C3-4D05-92BB-B155CCF50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0" y="5060156"/>
            <a:ext cx="3474720" cy="13509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Γ’ τάξη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Ευτυχία Αντωνίου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40032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4">
            <a:extLst>
              <a:ext uri="{FF2B5EF4-FFF2-40B4-BE49-F238E27FC236}">
                <a16:creationId xmlns:a16="http://schemas.microsoft.com/office/drawing/2014/main" id="{79F39891-5B80-41DF-9EB8-B6C69D278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95005"/>
              </p:ext>
            </p:extLst>
          </p:nvPr>
        </p:nvGraphicFramePr>
        <p:xfrm>
          <a:off x="3169920" y="518160"/>
          <a:ext cx="5364480" cy="580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25">
                  <a:extLst>
                    <a:ext uri="{9D8B030D-6E8A-4147-A177-3AD203B41FA5}">
                      <a16:colId xmlns:a16="http://schemas.microsoft.com/office/drawing/2014/main" val="1051558992"/>
                    </a:ext>
                  </a:extLst>
                </a:gridCol>
                <a:gridCol w="2709755">
                  <a:extLst>
                    <a:ext uri="{9D8B030D-6E8A-4147-A177-3AD203B41FA5}">
                      <a16:colId xmlns:a16="http://schemas.microsoft.com/office/drawing/2014/main" val="790277780"/>
                    </a:ext>
                  </a:extLst>
                </a:gridCol>
              </a:tblGrid>
              <a:tr h="8294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36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πρόσωπο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36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Ρήμα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66325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Εγώ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6062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82012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Αυτός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ει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31324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Εμείς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τρέχ-</a:t>
                      </a:r>
                      <a:r>
                        <a:rPr lang="el-GR" sz="32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ουμε</a:t>
                      </a:r>
                      <a:endParaRPr lang="el-GR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63839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τρέχ-</a:t>
                      </a:r>
                      <a:r>
                        <a:rPr lang="el-GR" sz="32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ετε</a:t>
                      </a:r>
                      <a:endParaRPr lang="el-GR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2209"/>
                  </a:ext>
                </a:extLst>
              </a:tr>
              <a:tr h="829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Αυτοί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32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τρέχ-</a:t>
                      </a:r>
                      <a:r>
                        <a:rPr lang="el-GR" sz="32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ουν</a:t>
                      </a:r>
                      <a:endParaRPr lang="el-GR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6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5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>
            <a:extLst>
              <a:ext uri="{FF2B5EF4-FFF2-40B4-BE49-F238E27FC236}">
                <a16:creationId xmlns:a16="http://schemas.microsoft.com/office/drawing/2014/main" id="{1E0D78A9-8DE2-42DC-B3AF-B5C0E34190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8" y="279949"/>
            <a:ext cx="2756459" cy="373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76A01CA1-23DA-435A-AD16-8E48A8E5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0" y="853220"/>
            <a:ext cx="1522357" cy="1590177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Τα πρόσωπα του ρήματος</a:t>
            </a:r>
            <a:endParaRPr kumimoji="0" 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6BA8800-4B7A-4DE3-880C-903BA067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7023"/>
              </p:ext>
            </p:extLst>
          </p:nvPr>
        </p:nvGraphicFramePr>
        <p:xfrm>
          <a:off x="3468049" y="647680"/>
          <a:ext cx="8102945" cy="35914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09591">
                  <a:extLst>
                    <a:ext uri="{9D8B030D-6E8A-4147-A177-3AD203B41FA5}">
                      <a16:colId xmlns:a16="http://schemas.microsoft.com/office/drawing/2014/main" val="1051558992"/>
                    </a:ext>
                  </a:extLst>
                </a:gridCol>
                <a:gridCol w="3582399">
                  <a:extLst>
                    <a:ext uri="{9D8B030D-6E8A-4147-A177-3AD203B41FA5}">
                      <a16:colId xmlns:a16="http://schemas.microsoft.com/office/drawing/2014/main" val="1235306047"/>
                    </a:ext>
                  </a:extLst>
                </a:gridCol>
                <a:gridCol w="552118">
                  <a:extLst>
                    <a:ext uri="{9D8B030D-6E8A-4147-A177-3AD203B41FA5}">
                      <a16:colId xmlns:a16="http://schemas.microsoft.com/office/drawing/2014/main" val="790277780"/>
                    </a:ext>
                  </a:extLst>
                </a:gridCol>
                <a:gridCol w="3458837">
                  <a:extLst>
                    <a:ext uri="{9D8B030D-6E8A-4147-A177-3AD203B41FA5}">
                      <a16:colId xmlns:a16="http://schemas.microsoft.com/office/drawing/2014/main" val="2346109886"/>
                    </a:ext>
                  </a:extLst>
                </a:gridCol>
              </a:tblGrid>
              <a:tr h="2849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</a:rPr>
                        <a:t>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Εσύ + εγώ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Εσείς + εγώ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Αυτός, -ή, -ό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Αυτοί, -</a:t>
                      </a:r>
                      <a:r>
                        <a:rPr lang="el-GR" sz="2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ές</a:t>
                      </a: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, -ά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</a:rPr>
                        <a:t>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Εσύ + εσύ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Εσύ + εσείς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Αυτός, -ή, -ό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Αυτοί, -</a:t>
                      </a:r>
                      <a:r>
                        <a:rPr lang="el-GR" sz="2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ές</a:t>
                      </a:r>
                      <a:r>
                        <a:rPr lang="el-GR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, -ά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l-GR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6062"/>
                  </a:ext>
                </a:extLst>
              </a:tr>
            </a:tbl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8235BA-04D9-4D66-91E0-C4422E6F4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31" y="2323328"/>
            <a:ext cx="5334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771B3-95FB-4373-AED2-EB5BAF9B7AD0}"/>
              </a:ext>
            </a:extLst>
          </p:cNvPr>
          <p:cNvSpPr txBox="1"/>
          <p:nvPr/>
        </p:nvSpPr>
        <p:spPr>
          <a:xfrm>
            <a:off x="5840675" y="2579235"/>
            <a:ext cx="117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+ εγώ,   εμείς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AF07436-5C0B-4F69-A2BB-DB62FA1D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639" y="2323328"/>
            <a:ext cx="5334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DEBFE-4C5F-42B2-BABA-8256A7C56343}"/>
              </a:ext>
            </a:extLst>
          </p:cNvPr>
          <p:cNvSpPr txBox="1"/>
          <p:nvPr/>
        </p:nvSpPr>
        <p:spPr>
          <a:xfrm>
            <a:off x="10095039" y="2584284"/>
            <a:ext cx="117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+ εσύ,   εσείς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2B2EF-89AF-4D3C-B170-244F7E14F1E9}"/>
              </a:ext>
            </a:extLst>
          </p:cNvPr>
          <p:cNvSpPr txBox="1"/>
          <p:nvPr/>
        </p:nvSpPr>
        <p:spPr>
          <a:xfrm>
            <a:off x="3908935" y="4525500"/>
            <a:ext cx="659142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7030A0"/>
                </a:solidFill>
              </a:rPr>
              <a:t>Εγώ</a:t>
            </a:r>
            <a:r>
              <a:rPr lang="el-GR" sz="3200" dirty="0"/>
              <a:t> + </a:t>
            </a:r>
            <a:r>
              <a:rPr lang="el-GR" sz="3200" dirty="0">
                <a:solidFill>
                  <a:srgbClr val="00B0F0"/>
                </a:solidFill>
              </a:rPr>
              <a:t>εσύ</a:t>
            </a:r>
            <a:r>
              <a:rPr lang="el-GR" sz="3200" dirty="0"/>
              <a:t> + </a:t>
            </a:r>
            <a:r>
              <a:rPr lang="el-GR" sz="3200" dirty="0">
                <a:solidFill>
                  <a:srgbClr val="00B050"/>
                </a:solidFill>
              </a:rPr>
              <a:t>γράφω</a:t>
            </a:r>
            <a:r>
              <a:rPr lang="el-GR" sz="3200" dirty="0"/>
              <a:t>: </a:t>
            </a:r>
            <a:r>
              <a:rPr lang="el-GR" sz="3200" dirty="0">
                <a:solidFill>
                  <a:srgbClr val="C00000"/>
                </a:solidFill>
              </a:rPr>
              <a:t>εμείς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00B050"/>
                </a:solidFill>
              </a:rPr>
              <a:t>γράφουμε</a:t>
            </a: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002060"/>
                </a:solidFill>
              </a:rPr>
              <a:t>Εσύ</a:t>
            </a:r>
            <a:r>
              <a:rPr lang="el-GR" sz="3200" dirty="0">
                <a:solidFill>
                  <a:srgbClr val="00B050"/>
                </a:solidFill>
              </a:rPr>
              <a:t> +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εσείς</a:t>
            </a:r>
            <a:r>
              <a:rPr lang="el-GR" sz="3200" dirty="0">
                <a:solidFill>
                  <a:srgbClr val="00B050"/>
                </a:solidFill>
              </a:rPr>
              <a:t> + γράφω: </a:t>
            </a:r>
            <a:r>
              <a:rPr lang="el-GR" sz="3200" dirty="0">
                <a:solidFill>
                  <a:srgbClr val="C00000"/>
                </a:solidFill>
              </a:rPr>
              <a:t>εσείς</a:t>
            </a:r>
            <a:r>
              <a:rPr lang="el-GR" sz="3200" dirty="0">
                <a:solidFill>
                  <a:srgbClr val="00B050"/>
                </a:solidFill>
              </a:rPr>
              <a:t> γράφετε</a:t>
            </a:r>
          </a:p>
        </p:txBody>
      </p:sp>
    </p:spTree>
    <p:extLst>
      <p:ext uri="{BB962C8B-B14F-4D97-AF65-F5344CB8AC3E}">
        <p14:creationId xmlns:p14="http://schemas.microsoft.com/office/powerpoint/2010/main" val="388460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>
            <a:extLst>
              <a:ext uri="{FF2B5EF4-FFF2-40B4-BE49-F238E27FC236}">
                <a16:creationId xmlns:a16="http://schemas.microsoft.com/office/drawing/2014/main" id="{C7EB6188-2A53-4CFD-A9DF-638D951810E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7" y="279949"/>
            <a:ext cx="4490733" cy="537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6324B92A-3C47-4839-AB78-599E6549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939" y="1318854"/>
            <a:ext cx="2856482" cy="1709181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Όταν ακούς: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(ι): </a:t>
            </a:r>
            <a:r>
              <a:rPr lang="el-GR" sz="2400" b="1" dirty="0">
                <a:solidFill>
                  <a:srgbClr val="31849B"/>
                </a:solidFill>
                <a:latin typeface="Comic Sans MS" pitchFamily="66" charset="0"/>
                <a:cs typeface="Arial" pitchFamily="34" charset="0"/>
              </a:rPr>
              <a:t>γράφεις: </a:t>
            </a:r>
            <a:r>
              <a:rPr lang="el-GR" sz="24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ει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(ο): </a:t>
            </a:r>
            <a:r>
              <a:rPr lang="el-GR" sz="2400" b="1" dirty="0">
                <a:solidFill>
                  <a:srgbClr val="31849B"/>
                </a:solidFill>
                <a:latin typeface="Comic Sans MS" pitchFamily="66" charset="0"/>
                <a:cs typeface="Arial" pitchFamily="34" charset="0"/>
              </a:rPr>
              <a:t>γράφεις: </a:t>
            </a: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cs typeface="Arial" pitchFamily="34" charset="0"/>
              </a:rPr>
              <a:t>ω</a:t>
            </a:r>
            <a:endParaRPr kumimoji="0" lang="el-GR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142A5-CE9B-47A7-A252-2975523AE748}"/>
              </a:ext>
            </a:extLst>
          </p:cNvPr>
          <p:cNvSpPr txBox="1"/>
          <p:nvPr/>
        </p:nvSpPr>
        <p:spPr>
          <a:xfrm>
            <a:off x="5486260" y="1029044"/>
            <a:ext cx="563480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rgbClr val="00B050"/>
                </a:solidFill>
              </a:rPr>
              <a:t>Τι έχ</a:t>
            </a:r>
            <a:r>
              <a:rPr lang="el-GR" sz="3200" dirty="0">
                <a:solidFill>
                  <a:srgbClr val="FF0000"/>
                </a:solidFill>
              </a:rPr>
              <a:t>ει</a:t>
            </a:r>
            <a:r>
              <a:rPr lang="el-GR" sz="3200" dirty="0">
                <a:solidFill>
                  <a:srgbClr val="00B050"/>
                </a:solidFill>
              </a:rPr>
              <a:t> το παιδί; Τι έχ</a:t>
            </a:r>
            <a:r>
              <a:rPr lang="el-GR" sz="3200" dirty="0">
                <a:solidFill>
                  <a:srgbClr val="FF0000"/>
                </a:solidFill>
              </a:rPr>
              <a:t>ει</a:t>
            </a:r>
            <a:r>
              <a:rPr lang="el-GR" sz="3200" dirty="0">
                <a:solidFill>
                  <a:srgbClr val="00B05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00B050"/>
                </a:solidFill>
              </a:rPr>
              <a:t>      Η μύτη του σα βρύση τρέχ</a:t>
            </a:r>
            <a:r>
              <a:rPr lang="el-GR" sz="3200" dirty="0">
                <a:solidFill>
                  <a:srgbClr val="C00000"/>
                </a:solidFill>
              </a:rPr>
              <a:t>ει</a:t>
            </a:r>
            <a:r>
              <a:rPr lang="el-GR" sz="3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8C48-401D-4D6B-8835-AB3C3420B861}"/>
              </a:ext>
            </a:extLst>
          </p:cNvPr>
          <p:cNvSpPr txBox="1"/>
          <p:nvPr/>
        </p:nvSpPr>
        <p:spPr>
          <a:xfrm>
            <a:off x="5543126" y="2682321"/>
            <a:ext cx="563480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rgbClr val="00B0F0"/>
                </a:solidFill>
              </a:rPr>
              <a:t>Δεν αντέχ</a:t>
            </a:r>
            <a:r>
              <a:rPr lang="el-GR" sz="3200" dirty="0">
                <a:solidFill>
                  <a:srgbClr val="C00000"/>
                </a:solidFill>
              </a:rPr>
              <a:t>ω</a:t>
            </a:r>
            <a:r>
              <a:rPr lang="el-GR" sz="3200" dirty="0">
                <a:solidFill>
                  <a:srgbClr val="00B0F0"/>
                </a:solidFill>
              </a:rPr>
              <a:t>. Δε βαστ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  <a:r>
              <a:rPr lang="el-GR" sz="3200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00B0F0"/>
                </a:solidFill>
              </a:rPr>
              <a:t>      Παίρν</a:t>
            </a:r>
            <a:r>
              <a:rPr lang="el-GR" sz="3200" dirty="0">
                <a:solidFill>
                  <a:srgbClr val="C00000"/>
                </a:solidFill>
              </a:rPr>
              <a:t>ω</a:t>
            </a:r>
            <a:r>
              <a:rPr lang="el-GR" sz="3200" dirty="0">
                <a:solidFill>
                  <a:srgbClr val="00B0F0"/>
                </a:solidFill>
              </a:rPr>
              <a:t> τώρα το γιατρό. </a:t>
            </a:r>
          </a:p>
        </p:txBody>
      </p:sp>
    </p:spTree>
    <p:extLst>
      <p:ext uri="{BB962C8B-B14F-4D97-AF65-F5344CB8AC3E}">
        <p14:creationId xmlns:p14="http://schemas.microsoft.com/office/powerpoint/2010/main" val="2419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>
            <a:extLst>
              <a:ext uri="{FF2B5EF4-FFF2-40B4-BE49-F238E27FC236}">
                <a16:creationId xmlns:a16="http://schemas.microsoft.com/office/drawing/2014/main" id="{6DF78629-FBC9-4542-B156-675512B2508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8" y="279949"/>
            <a:ext cx="2756459" cy="373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97D3BA4-1F9E-4B76-BEE8-3FECB957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38" y="957077"/>
            <a:ext cx="1522357" cy="1266748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Φράσεις με το «</a:t>
            </a:r>
            <a:r>
              <a:rPr kumimoji="0" lang="el-GR" sz="2400" b="1" i="1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έχω</a:t>
            </a:r>
            <a:r>
              <a:rPr kumimoji="0" lang="el-GR" sz="2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»</a:t>
            </a:r>
            <a:endParaRPr kumimoji="0" 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DB13959-CE15-4EA9-9593-6C9EBA3F6B55}"/>
              </a:ext>
            </a:extLst>
          </p:cNvPr>
          <p:cNvSpPr/>
          <p:nvPr/>
        </p:nvSpPr>
        <p:spPr>
          <a:xfrm>
            <a:off x="6351102" y="2574641"/>
            <a:ext cx="1892751" cy="189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200" dirty="0">
                <a:solidFill>
                  <a:srgbClr val="FFFF00"/>
                </a:solidFill>
              </a:rPr>
              <a:t>(</a:t>
            </a:r>
            <a:r>
              <a:rPr lang="el-GR" sz="3200" b="1" dirty="0">
                <a:solidFill>
                  <a:srgbClr val="FFFF00"/>
                </a:solidFill>
              </a:rPr>
              <a:t>δεν) έχω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F77C1B0-5427-490D-9C6A-69100A7124A8}"/>
              </a:ext>
            </a:extLst>
          </p:cNvPr>
          <p:cNvSpPr/>
          <p:nvPr/>
        </p:nvSpPr>
        <p:spPr>
          <a:xfrm>
            <a:off x="4995729" y="419108"/>
            <a:ext cx="1892751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/>
              <a:t>ιδέα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88D9BE8-667D-4845-8FC0-B5CF3D8A5A69}"/>
              </a:ext>
            </a:extLst>
          </p:cNvPr>
          <p:cNvSpPr/>
          <p:nvPr/>
        </p:nvSpPr>
        <p:spPr>
          <a:xfrm>
            <a:off x="3773624" y="4733059"/>
            <a:ext cx="1784286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800" dirty="0"/>
              <a:t>πυρετό 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B1402E3-FD6E-4A99-8865-B5F317D1A469}"/>
              </a:ext>
            </a:extLst>
          </p:cNvPr>
          <p:cNvSpPr/>
          <p:nvPr/>
        </p:nvSpPr>
        <p:spPr>
          <a:xfrm>
            <a:off x="3519234" y="2372833"/>
            <a:ext cx="1784286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800" dirty="0"/>
              <a:t>ανάγκη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89E1177-8DB7-49E7-9C6C-2006BD198FC1}"/>
              </a:ext>
            </a:extLst>
          </p:cNvPr>
          <p:cNvSpPr/>
          <p:nvPr/>
        </p:nvSpPr>
        <p:spPr>
          <a:xfrm>
            <a:off x="6351102" y="5282273"/>
            <a:ext cx="2345326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διάβασμα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9667C1AB-9E7C-481C-886F-24B2D8FB7393}"/>
              </a:ext>
            </a:extLst>
          </p:cNvPr>
          <p:cNvSpPr/>
          <p:nvPr/>
        </p:nvSpPr>
        <p:spPr>
          <a:xfrm>
            <a:off x="9110150" y="4253522"/>
            <a:ext cx="2054829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/>
              <a:t>διάθεση 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C52AFC2B-AF28-4FE4-BFB4-5074649E2238}"/>
              </a:ext>
            </a:extLst>
          </p:cNvPr>
          <p:cNvSpPr/>
          <p:nvPr/>
        </p:nvSpPr>
        <p:spPr>
          <a:xfrm>
            <a:off x="7928760" y="371649"/>
            <a:ext cx="1584960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/>
              <a:t>κέφι 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A4835874-62B9-4B0A-9F04-1B8ACBE9B242}"/>
              </a:ext>
            </a:extLst>
          </p:cNvPr>
          <p:cNvSpPr/>
          <p:nvPr/>
        </p:nvSpPr>
        <p:spPr>
          <a:xfrm>
            <a:off x="9383454" y="2119968"/>
            <a:ext cx="1584960" cy="1447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όρεξη 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A9BB4A1C-0BE0-4BDC-BF35-E0F4C1E13CBF}"/>
              </a:ext>
            </a:extLst>
          </p:cNvPr>
          <p:cNvCxnSpPr>
            <a:cxnSpLocks/>
          </p:cNvCxnSpPr>
          <p:nvPr/>
        </p:nvCxnSpPr>
        <p:spPr>
          <a:xfrm flipH="1" flipV="1">
            <a:off x="6356475" y="1917676"/>
            <a:ext cx="420631" cy="7504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52654E7B-D6D4-4EEE-ACA9-17CFFED64D5A}"/>
              </a:ext>
            </a:extLst>
          </p:cNvPr>
          <p:cNvCxnSpPr>
            <a:cxnSpLocks/>
          </p:cNvCxnSpPr>
          <p:nvPr/>
        </p:nvCxnSpPr>
        <p:spPr>
          <a:xfrm flipV="1">
            <a:off x="7770309" y="1815537"/>
            <a:ext cx="395117" cy="752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5CCAFB36-6323-47C0-9026-B6835157EE30}"/>
              </a:ext>
            </a:extLst>
          </p:cNvPr>
          <p:cNvCxnSpPr>
            <a:cxnSpLocks/>
          </p:cNvCxnSpPr>
          <p:nvPr/>
        </p:nvCxnSpPr>
        <p:spPr>
          <a:xfrm flipH="1">
            <a:off x="5338242" y="3268722"/>
            <a:ext cx="86443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708FD02-8F15-46F2-98C9-C726DB4C1C22}"/>
              </a:ext>
            </a:extLst>
          </p:cNvPr>
          <p:cNvCxnSpPr>
            <a:cxnSpLocks/>
          </p:cNvCxnSpPr>
          <p:nvPr/>
        </p:nvCxnSpPr>
        <p:spPr>
          <a:xfrm flipH="1">
            <a:off x="5767272" y="4183426"/>
            <a:ext cx="784278" cy="752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DAD02E81-5DC0-4A72-8E92-61713441400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523765" y="4529873"/>
            <a:ext cx="0" cy="752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0FC58C57-18C9-49F9-8C85-30E334D37D7C}"/>
              </a:ext>
            </a:extLst>
          </p:cNvPr>
          <p:cNvCxnSpPr>
            <a:cxnSpLocks/>
          </p:cNvCxnSpPr>
          <p:nvPr/>
        </p:nvCxnSpPr>
        <p:spPr>
          <a:xfrm flipV="1">
            <a:off x="8319956" y="2934380"/>
            <a:ext cx="971479" cy="22896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24BFE796-B882-4F56-9F04-B03261FB9DC3}"/>
              </a:ext>
            </a:extLst>
          </p:cNvPr>
          <p:cNvCxnSpPr>
            <a:cxnSpLocks/>
          </p:cNvCxnSpPr>
          <p:nvPr/>
        </p:nvCxnSpPr>
        <p:spPr>
          <a:xfrm>
            <a:off x="8243853" y="4041735"/>
            <a:ext cx="786613" cy="752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Idea Magnifier Emoji (With images) | Cartoon images, Emoji ...">
            <a:extLst>
              <a:ext uri="{FF2B5EF4-FFF2-40B4-BE49-F238E27FC236}">
                <a16:creationId xmlns:a16="http://schemas.microsoft.com/office/drawing/2014/main" id="{5EE119FB-7715-4628-B3A4-A6E9C49E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0"/>
            <a:ext cx="1766588" cy="26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Happy People Cliparts, Download Free Clip Art, Free Clip Art ...">
            <a:extLst>
              <a:ext uri="{FF2B5EF4-FFF2-40B4-BE49-F238E27FC236}">
                <a16:creationId xmlns:a16="http://schemas.microsoft.com/office/drawing/2014/main" id="{ED4ACB6B-B807-4499-AF88-A568D67B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93" y="121164"/>
            <a:ext cx="2132256" cy="25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Hungry Cliparts, Download Free Clip Art, Free Clip Art on ...">
            <a:extLst>
              <a:ext uri="{FF2B5EF4-FFF2-40B4-BE49-F238E27FC236}">
                <a16:creationId xmlns:a16="http://schemas.microsoft.com/office/drawing/2014/main" id="{59C6FDEB-D4AD-413F-96E6-93EA3303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80" y="274517"/>
            <a:ext cx="3418867" cy="25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st Studying Clipart #13513 - Clipartion.com">
            <a:extLst>
              <a:ext uri="{FF2B5EF4-FFF2-40B4-BE49-F238E27FC236}">
                <a16:creationId xmlns:a16="http://schemas.microsoft.com/office/drawing/2014/main" id="{EDC40ABD-9404-4CD9-8D57-041BC8D0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3752912"/>
            <a:ext cx="2242955" cy="22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ug Clipart at GetDrawings | Free download">
            <a:extLst>
              <a:ext uri="{FF2B5EF4-FFF2-40B4-BE49-F238E27FC236}">
                <a16:creationId xmlns:a16="http://schemas.microsoft.com/office/drawing/2014/main" id="{C951FAAE-CBB8-4D83-98BE-A7F03157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09" y="3512999"/>
            <a:ext cx="2132256" cy="28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5A3C7-288F-464D-A25C-091F00D6E1AF}"/>
              </a:ext>
            </a:extLst>
          </p:cNvPr>
          <p:cNvSpPr txBox="1"/>
          <p:nvPr/>
        </p:nvSpPr>
        <p:spPr>
          <a:xfrm>
            <a:off x="640080" y="2564357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Δεν έχω ιδέα!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DAA67-6D56-4AF7-A204-0E3189A39583}"/>
              </a:ext>
            </a:extLst>
          </p:cNvPr>
          <p:cNvSpPr txBox="1"/>
          <p:nvPr/>
        </p:nvSpPr>
        <p:spPr>
          <a:xfrm>
            <a:off x="4535141" y="2707169"/>
            <a:ext cx="20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Έχω κέφι!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6A466-DC19-4BDD-843C-94A86EADEE1F}"/>
              </a:ext>
            </a:extLst>
          </p:cNvPr>
          <p:cNvSpPr txBox="1"/>
          <p:nvPr/>
        </p:nvSpPr>
        <p:spPr>
          <a:xfrm>
            <a:off x="8687421" y="2749111"/>
            <a:ext cx="20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Έχω όρεξη!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B80EB-7351-4C0D-8AE5-532704E467FC}"/>
              </a:ext>
            </a:extLst>
          </p:cNvPr>
          <p:cNvSpPr txBox="1"/>
          <p:nvPr/>
        </p:nvSpPr>
        <p:spPr>
          <a:xfrm>
            <a:off x="550948" y="6026383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7030A0"/>
                </a:solidFill>
              </a:rPr>
              <a:t>Έχω πυρετό!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534CC-B2F9-439C-854F-1679E0D46103}"/>
              </a:ext>
            </a:extLst>
          </p:cNvPr>
          <p:cNvSpPr txBox="1"/>
          <p:nvPr/>
        </p:nvSpPr>
        <p:spPr>
          <a:xfrm>
            <a:off x="8250939" y="5965423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Έχω διάβασμα!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2AE61-C1E5-4E8A-89C5-1CB947C29A8B}"/>
              </a:ext>
            </a:extLst>
          </p:cNvPr>
          <p:cNvSpPr txBox="1"/>
          <p:nvPr/>
        </p:nvSpPr>
        <p:spPr>
          <a:xfrm>
            <a:off x="4308135" y="619291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Έχω ανάγκη!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2060" name="Picture 12" descr="Illustration Is A Sick Child In Bed With Symptoms Of Fever And ...">
            <a:extLst>
              <a:ext uri="{FF2B5EF4-FFF2-40B4-BE49-F238E27FC236}">
                <a16:creationId xmlns:a16="http://schemas.microsoft.com/office/drawing/2014/main" id="{D8654411-75BE-4E43-8DCB-F51B54E7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3" y="3674494"/>
            <a:ext cx="2430306" cy="2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ke Up Early In The Morning Clipart">
            <a:extLst>
              <a:ext uri="{FF2B5EF4-FFF2-40B4-BE49-F238E27FC236}">
                <a16:creationId xmlns:a16="http://schemas.microsoft.com/office/drawing/2014/main" id="{8BE9E74F-766B-42B4-B335-833D0BB5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9" y="405765"/>
            <a:ext cx="3230171" cy="25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4E0A0-EB3B-477A-AEA6-EAD60828E9A8}"/>
              </a:ext>
            </a:extLst>
          </p:cNvPr>
          <p:cNvSpPr txBox="1"/>
          <p:nvPr/>
        </p:nvSpPr>
        <p:spPr>
          <a:xfrm>
            <a:off x="2035071" y="2998497"/>
            <a:ext cx="297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Έχω διάθεση!</a:t>
            </a:r>
          </a:p>
        </p:txBody>
      </p:sp>
      <p:pic>
        <p:nvPicPr>
          <p:cNvPr id="1030" name="Picture 6" descr="Free No Idea Cliparts, Download Free Clip Art, Free Clip Art on ...">
            <a:extLst>
              <a:ext uri="{FF2B5EF4-FFF2-40B4-BE49-F238E27FC236}">
                <a16:creationId xmlns:a16="http://schemas.microsoft.com/office/drawing/2014/main" id="{C40207F0-0C32-473B-8A8F-192808F1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29" y="113236"/>
            <a:ext cx="2558415" cy="28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790B9-FF77-4813-BBAF-73614235F2B5}"/>
              </a:ext>
            </a:extLst>
          </p:cNvPr>
          <p:cNvSpPr txBox="1"/>
          <p:nvPr/>
        </p:nvSpPr>
        <p:spPr>
          <a:xfrm>
            <a:off x="5744731" y="2953732"/>
            <a:ext cx="297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Δεν έχω ιδέα!</a:t>
            </a:r>
          </a:p>
        </p:txBody>
      </p:sp>
      <p:pic>
        <p:nvPicPr>
          <p:cNvPr id="1032" name="Picture 8" descr="Slow Time Cliparts - Cliparts Zone">
            <a:extLst>
              <a:ext uri="{FF2B5EF4-FFF2-40B4-BE49-F238E27FC236}">
                <a16:creationId xmlns:a16="http://schemas.microsoft.com/office/drawing/2014/main" id="{63A9B160-D24D-4FA5-9A3C-DA2D4B1C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23" y="2680271"/>
            <a:ext cx="2320997" cy="27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835AD-C739-49AD-9087-D220DEAFEE75}"/>
              </a:ext>
            </a:extLst>
          </p:cNvPr>
          <p:cNvSpPr txBox="1"/>
          <p:nvPr/>
        </p:nvSpPr>
        <p:spPr>
          <a:xfrm>
            <a:off x="8749623" y="5732208"/>
            <a:ext cx="297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Δεν έχω χρόνο!</a:t>
            </a:r>
          </a:p>
        </p:txBody>
      </p:sp>
      <p:pic>
        <p:nvPicPr>
          <p:cNvPr id="1034" name="Picture 10" descr="Saying no – SkillGames">
            <a:extLst>
              <a:ext uri="{FF2B5EF4-FFF2-40B4-BE49-F238E27FC236}">
                <a16:creationId xmlns:a16="http://schemas.microsoft.com/office/drawing/2014/main" id="{9740578F-7653-4C78-82C8-ADB08FE8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6" y="3719996"/>
            <a:ext cx="2819402" cy="23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A55FB-0868-4154-A2BE-FCA023C61F30}"/>
              </a:ext>
            </a:extLst>
          </p:cNvPr>
          <p:cNvSpPr txBox="1"/>
          <p:nvPr/>
        </p:nvSpPr>
        <p:spPr>
          <a:xfrm>
            <a:off x="595597" y="6071751"/>
            <a:ext cx="329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Δεν έχει σημασία!</a:t>
            </a:r>
          </a:p>
        </p:txBody>
      </p:sp>
    </p:spTree>
    <p:extLst>
      <p:ext uri="{BB962C8B-B14F-4D97-AF65-F5344CB8AC3E}">
        <p14:creationId xmlns:p14="http://schemas.microsoft.com/office/powerpoint/2010/main" val="15182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>
            <a:extLst>
              <a:ext uri="{FF2B5EF4-FFF2-40B4-BE49-F238E27FC236}">
                <a16:creationId xmlns:a16="http://schemas.microsoft.com/office/drawing/2014/main" id="{B34FB23B-10F0-4DD3-B423-ACF29822193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8" y="279949"/>
            <a:ext cx="3547852" cy="373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A0D6D1C-5C37-48CB-9CFF-D42A23D7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1" y="1005840"/>
            <a:ext cx="2197326" cy="1447800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Συνηρημένα ρήματα</a:t>
            </a:r>
            <a:r>
              <a:rPr lang="el-GR" sz="2800" b="1" dirty="0">
                <a:solidFill>
                  <a:srgbClr val="31849B"/>
                </a:solidFill>
                <a:latin typeface="Comic Sans MS" pitchFamily="66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-</a:t>
            </a:r>
            <a:r>
              <a:rPr lang="el-GR" sz="2800" b="1" dirty="0" err="1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αω</a:t>
            </a:r>
            <a:r>
              <a:rPr lang="el-GR" sz="2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, -ω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Eyes See Clipart">
            <a:extLst>
              <a:ext uri="{FF2B5EF4-FFF2-40B4-BE49-F238E27FC236}">
                <a16:creationId xmlns:a16="http://schemas.microsoft.com/office/drawing/2014/main" id="{A3EACED7-039A-4E51-B76E-4FF74C69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311812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0EDA94-6779-42B7-A879-0ABA2A21E481}"/>
              </a:ext>
            </a:extLst>
          </p:cNvPr>
          <p:cNvSpPr txBox="1"/>
          <p:nvPr/>
        </p:nvSpPr>
        <p:spPr>
          <a:xfrm>
            <a:off x="4469303" y="2323492"/>
            <a:ext cx="249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κοιτ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200" dirty="0">
                <a:solidFill>
                  <a:srgbClr val="0070C0"/>
                </a:solidFill>
              </a:rPr>
              <a:t>κοιτ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  <p:pic>
        <p:nvPicPr>
          <p:cNvPr id="1028" name="Picture 4" descr="Image result for students speaking clipart | Esl activities, Esl ...">
            <a:extLst>
              <a:ext uri="{FF2B5EF4-FFF2-40B4-BE49-F238E27FC236}">
                <a16:creationId xmlns:a16="http://schemas.microsoft.com/office/drawing/2014/main" id="{1A419E92-ACC3-43B3-83F8-62D5C775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36" y="15056"/>
            <a:ext cx="2161562" cy="26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2F407-3CEF-4CBC-8D66-A94CA71EDC3D}"/>
              </a:ext>
            </a:extLst>
          </p:cNvPr>
          <p:cNvSpPr txBox="1"/>
          <p:nvPr/>
        </p:nvSpPr>
        <p:spPr>
          <a:xfrm>
            <a:off x="8306493" y="2683651"/>
            <a:ext cx="23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μιλ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, μιλ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  <p:pic>
        <p:nvPicPr>
          <p:cNvPr id="1030" name="Picture 6" descr="Hungry clipart image 2 - ClipartAndScrap">
            <a:extLst>
              <a:ext uri="{FF2B5EF4-FFF2-40B4-BE49-F238E27FC236}">
                <a16:creationId xmlns:a16="http://schemas.microsoft.com/office/drawing/2014/main" id="{25163A68-2E01-4B7C-BBA0-26E3891A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7" y="3949734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B57A07-0908-40A1-811D-2A7A2EBD8DCB}"/>
              </a:ext>
            </a:extLst>
          </p:cNvPr>
          <p:cNvSpPr txBox="1"/>
          <p:nvPr/>
        </p:nvSpPr>
        <p:spPr>
          <a:xfrm>
            <a:off x="1460418" y="6202339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πειν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rgbClr val="002060"/>
                </a:solidFill>
              </a:rPr>
              <a:t>, πειν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CF4B7D-7E1E-4F5B-96D7-7EADE67FA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412" y="3690399"/>
            <a:ext cx="2417859" cy="2499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CB7027-64B3-417E-B483-2FEC2DBBECEC}"/>
              </a:ext>
            </a:extLst>
          </p:cNvPr>
          <p:cNvSpPr txBox="1"/>
          <p:nvPr/>
        </p:nvSpPr>
        <p:spPr>
          <a:xfrm>
            <a:off x="5491412" y="6189759"/>
            <a:ext cx="29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4">
                    <a:lumMod val="50000"/>
                  </a:schemeClr>
                </a:solidFill>
              </a:rPr>
              <a:t>χτυπ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chemeClr val="accent4">
                    <a:lumMod val="50000"/>
                  </a:schemeClr>
                </a:solidFill>
              </a:rPr>
              <a:t>, χτυπ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  <p:pic>
        <p:nvPicPr>
          <p:cNvPr id="1032" name="Picture 8" descr="Kid Sing Clipart">
            <a:extLst>
              <a:ext uri="{FF2B5EF4-FFF2-40B4-BE49-F238E27FC236}">
                <a16:creationId xmlns:a16="http://schemas.microsoft.com/office/drawing/2014/main" id="{50B01A5B-2534-45A5-949C-7392ADBC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61" y="3304383"/>
            <a:ext cx="2323492" cy="2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B678AF-ABE5-4692-980E-DBFF77EBEFF2}"/>
              </a:ext>
            </a:extLst>
          </p:cNvPr>
          <p:cNvSpPr txBox="1"/>
          <p:nvPr/>
        </p:nvSpPr>
        <p:spPr>
          <a:xfrm>
            <a:off x="9062547" y="5627875"/>
            <a:ext cx="224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τραγουδ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τραγουδ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</p:spTree>
    <p:extLst>
      <p:ext uri="{BB962C8B-B14F-4D97-AF65-F5344CB8AC3E}">
        <p14:creationId xmlns:p14="http://schemas.microsoft.com/office/powerpoint/2010/main" val="39064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8B36C5DA-1370-4C12-8514-4C945472150A}"/>
              </a:ext>
            </a:extLst>
          </p:cNvPr>
          <p:cNvGrpSpPr/>
          <p:nvPr/>
        </p:nvGrpSpPr>
        <p:grpSpPr>
          <a:xfrm>
            <a:off x="670171" y="331666"/>
            <a:ext cx="7215920" cy="6194667"/>
            <a:chOff x="1996051" y="353716"/>
            <a:chExt cx="7215920" cy="6194667"/>
          </a:xfrm>
        </p:grpSpPr>
        <p:pic>
          <p:nvPicPr>
            <p:cNvPr id="2" name="Εικόνα 1">
              <a:extLst>
                <a:ext uri="{FF2B5EF4-FFF2-40B4-BE49-F238E27FC236}">
                  <a16:creationId xmlns:a16="http://schemas.microsoft.com/office/drawing/2014/main" id="{ECA1C965-8959-4DF9-BA20-34327D14A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6051" y="353716"/>
              <a:ext cx="7215920" cy="552746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35A83D-16A8-4788-BB08-DF1E9B93E468}"/>
                </a:ext>
              </a:extLst>
            </p:cNvPr>
            <p:cNvSpPr txBox="1"/>
            <p:nvPr/>
          </p:nvSpPr>
          <p:spPr>
            <a:xfrm>
              <a:off x="3482340" y="411480"/>
              <a:ext cx="5494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srgbClr val="00B0F0"/>
                  </a:solidFill>
                  <a:latin typeface="Segoe Script" panose="030B0504020000000003" pitchFamily="66" charset="0"/>
                </a:rPr>
                <a:t>Τι κάνουν οι μαθητές στο σπίτι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EC04A8-5805-4616-B6E0-3033710D66BA}"/>
                </a:ext>
              </a:extLst>
            </p:cNvPr>
            <p:cNvSpPr txBox="1"/>
            <p:nvPr/>
          </p:nvSpPr>
          <p:spPr>
            <a:xfrm rot="19913125">
              <a:off x="2759645" y="5786114"/>
              <a:ext cx="1722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Segoe Script" panose="030B0504020000000003" pitchFamily="66" charset="0"/>
                </a:rPr>
                <a:t>Τραγουδούν συχνά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C05E4B-0D0B-4849-869E-20BAF4959513}"/>
                </a:ext>
              </a:extLst>
            </p:cNvPr>
            <p:cNvSpPr txBox="1"/>
            <p:nvPr/>
          </p:nvSpPr>
          <p:spPr>
            <a:xfrm rot="19406990">
              <a:off x="3995252" y="5798212"/>
              <a:ext cx="1415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Segoe Script" panose="030B0504020000000003" pitchFamily="66" charset="0"/>
                </a:rPr>
                <a:t>Πεινάνε πιο πολύ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BD19D-398C-4136-BE8A-886F64220905}"/>
                </a:ext>
              </a:extLst>
            </p:cNvPr>
            <p:cNvSpPr txBox="1"/>
            <p:nvPr/>
          </p:nvSpPr>
          <p:spPr>
            <a:xfrm rot="19509757">
              <a:off x="6257785" y="5805375"/>
              <a:ext cx="132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Segoe Script" panose="030B0504020000000003" pitchFamily="66" charset="0"/>
                </a:rPr>
                <a:t>Κοιτούν εικόνες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198D1E-14DF-46CF-BFE1-8EEB90ECE059}"/>
                </a:ext>
              </a:extLst>
            </p:cNvPr>
            <p:cNvSpPr txBox="1"/>
            <p:nvPr/>
          </p:nvSpPr>
          <p:spPr>
            <a:xfrm rot="19169265">
              <a:off x="7389799" y="5840497"/>
              <a:ext cx="1306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Segoe Script" panose="030B0504020000000003" pitchFamily="66" charset="0"/>
                </a:rPr>
                <a:t>Χτυπούν συχνά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1E6900-8B7F-41F1-A3CC-C338B65437AF}"/>
                </a:ext>
              </a:extLst>
            </p:cNvPr>
            <p:cNvSpPr txBox="1"/>
            <p:nvPr/>
          </p:nvSpPr>
          <p:spPr>
            <a:xfrm rot="19540132">
              <a:off x="5154356" y="5761414"/>
              <a:ext cx="140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6">
                      <a:lumMod val="50000"/>
                    </a:schemeClr>
                  </a:solidFill>
                  <a:latin typeface="Segoe Script" panose="030B0504020000000003" pitchFamily="66" charset="0"/>
                </a:rPr>
                <a:t>Μιλούν πιο πολύ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AB9C43-C1C1-4B0C-97A7-F13E04156C93}"/>
              </a:ext>
            </a:extLst>
          </p:cNvPr>
          <p:cNvSpPr txBox="1"/>
          <p:nvPr/>
        </p:nvSpPr>
        <p:spPr>
          <a:xfrm>
            <a:off x="7650480" y="620262"/>
            <a:ext cx="429768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  <a:latin typeface="Segoe Script" panose="030B0504020000000003" pitchFamily="66" charset="0"/>
              </a:rPr>
              <a:t>Κοίτα τον πίνακα και πες: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2060"/>
                </a:solidFill>
                <a:latin typeface="Segoe Script" panose="030B0504020000000003" pitchFamily="66" charset="0"/>
              </a:rPr>
              <a:t>Τι κάνουν τα περισσότερα παιδιά;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</a:rPr>
              <a:t>Τι δεν κάνουν πολύ;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Τι κάνουν περίπου τα μισά παιδιά;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7030A0"/>
                </a:solidFill>
                <a:latin typeface="Segoe Script" panose="030B0504020000000003" pitchFamily="66" charset="0"/>
              </a:rPr>
              <a:t>Τι κάνουν τα περισσότερα από τα μισά;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Τι κάνουν τα λιγότερα από τα μισά;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08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A80E2-E606-4BDD-A2BB-668AD2580AB7}"/>
              </a:ext>
            </a:extLst>
          </p:cNvPr>
          <p:cNvSpPr txBox="1"/>
          <p:nvPr/>
        </p:nvSpPr>
        <p:spPr>
          <a:xfrm>
            <a:off x="548640" y="185380"/>
            <a:ext cx="5394959" cy="6347892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l-GR" sz="2100" dirty="0">
              <a:solidFill>
                <a:srgbClr val="C00000"/>
              </a:solidFill>
              <a:latin typeface="Segoe Script" panose="030B0504020000000003" pitchFamily="66" charset="0"/>
            </a:endParaRPr>
          </a:p>
          <a:p>
            <a:r>
              <a:rPr lang="el-GR" sz="2100" dirty="0">
                <a:solidFill>
                  <a:srgbClr val="C00000"/>
                </a:solidFill>
                <a:latin typeface="Segoe Script" panose="030B0504020000000003" pitchFamily="66" charset="0"/>
              </a:rPr>
              <a:t>Είπατε: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002060"/>
                </a:solidFill>
                <a:latin typeface="Segoe Script" panose="030B0504020000000003" pitchFamily="66" charset="0"/>
              </a:rPr>
              <a:t>Τι κάνουν τα περισσότερα παιδιά; </a:t>
            </a:r>
            <a:r>
              <a:rPr lang="el-GR" sz="2100" dirty="0">
                <a:solidFill>
                  <a:srgbClr val="00B0F0"/>
                </a:solidFill>
                <a:latin typeface="Segoe Script" panose="030B0504020000000003" pitchFamily="66" charset="0"/>
              </a:rPr>
              <a:t>Πεινάνε!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</a:rPr>
              <a:t>Τι δεν κάνουν πολύ; </a:t>
            </a:r>
          </a:p>
          <a:p>
            <a:pPr>
              <a:lnSpc>
                <a:spcPct val="150000"/>
              </a:lnSpc>
            </a:pPr>
            <a:r>
              <a:rPr lang="el-GR" sz="2100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</a:rPr>
              <a:t>	</a:t>
            </a:r>
            <a:r>
              <a:rPr lang="el-GR" sz="2100" dirty="0">
                <a:solidFill>
                  <a:srgbClr val="00B0F0"/>
                </a:solidFill>
                <a:latin typeface="Segoe Script" panose="030B0504020000000003" pitchFamily="66" charset="0"/>
              </a:rPr>
              <a:t>Χτυπούν!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Τι κάνουν περίπου τα μισά παιδιά; </a:t>
            </a:r>
          </a:p>
          <a:p>
            <a:pPr>
              <a:lnSpc>
                <a:spcPct val="150000"/>
              </a:lnSpc>
            </a:pPr>
            <a:r>
              <a:rPr lang="el-GR" sz="2100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	</a:t>
            </a:r>
            <a:r>
              <a:rPr lang="el-GR" sz="2100" dirty="0">
                <a:solidFill>
                  <a:srgbClr val="00B0F0"/>
                </a:solidFill>
                <a:latin typeface="Segoe Script" panose="030B0504020000000003" pitchFamily="66" charset="0"/>
              </a:rPr>
              <a:t>Τραγουδούν!</a:t>
            </a:r>
            <a:r>
              <a:rPr lang="el-GR" sz="2100" dirty="0">
                <a:solidFill>
                  <a:srgbClr val="00B050"/>
                </a:solidFill>
                <a:latin typeface="Segoe Script" panose="030B0504020000000003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rgbClr val="7030A0"/>
                </a:solidFill>
                <a:latin typeface="Segoe Script" panose="030B0504020000000003" pitchFamily="66" charset="0"/>
              </a:rPr>
              <a:t>Τι κάνουν τα περισσότερα από τα μισά; </a:t>
            </a:r>
          </a:p>
          <a:p>
            <a:pPr>
              <a:lnSpc>
                <a:spcPct val="150000"/>
              </a:lnSpc>
            </a:pPr>
            <a:r>
              <a:rPr lang="el-GR" sz="2100" dirty="0">
                <a:solidFill>
                  <a:srgbClr val="7030A0"/>
                </a:solidFill>
                <a:latin typeface="Segoe Script" panose="030B0504020000000003" pitchFamily="66" charset="0"/>
              </a:rPr>
              <a:t>	</a:t>
            </a:r>
            <a:r>
              <a:rPr lang="el-GR" sz="2100" dirty="0">
                <a:solidFill>
                  <a:srgbClr val="00B0F0"/>
                </a:solidFill>
                <a:latin typeface="Segoe Script" panose="030B0504020000000003" pitchFamily="66" charset="0"/>
              </a:rPr>
              <a:t>Μιλούν!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Τι κάνουν τα λιγότερα από τα μισά; </a:t>
            </a:r>
          </a:p>
          <a:p>
            <a:pPr>
              <a:lnSpc>
                <a:spcPct val="150000"/>
              </a:lnSpc>
            </a:pPr>
            <a:r>
              <a:rPr lang="el-GR" sz="2100" dirty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	</a:t>
            </a:r>
            <a:r>
              <a:rPr lang="el-GR" sz="2100" dirty="0">
                <a:solidFill>
                  <a:srgbClr val="00B0F0"/>
                </a:solidFill>
                <a:latin typeface="Segoe Script" panose="030B0504020000000003" pitchFamily="66" charset="0"/>
              </a:rPr>
              <a:t>Κοιτούν!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36FE3166-9951-4383-BAB9-27005CAA8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68028"/>
              </p:ext>
            </p:extLst>
          </p:nvPr>
        </p:nvGraphicFramePr>
        <p:xfrm>
          <a:off x="6400800" y="874183"/>
          <a:ext cx="5394959" cy="523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050">
                  <a:extLst>
                    <a:ext uri="{9D8B030D-6E8A-4147-A177-3AD203B41FA5}">
                      <a16:colId xmlns:a16="http://schemas.microsoft.com/office/drawing/2014/main" val="3318888004"/>
                    </a:ext>
                  </a:extLst>
                </a:gridCol>
                <a:gridCol w="2818909">
                  <a:extLst>
                    <a:ext uri="{9D8B030D-6E8A-4147-A177-3AD203B41FA5}">
                      <a16:colId xmlns:a16="http://schemas.microsoft.com/office/drawing/2014/main" val="3904315427"/>
                    </a:ext>
                  </a:extLst>
                </a:gridCol>
              </a:tblGrid>
              <a:tr h="909531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Αυτοί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Εγώ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96472"/>
                  </a:ext>
                </a:extLst>
              </a:tr>
              <a:tr h="1078296">
                <a:tc>
                  <a:txBody>
                    <a:bodyPr/>
                    <a:lstStyle/>
                    <a:p>
                      <a:endParaRPr lang="el-GR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34030"/>
                  </a:ext>
                </a:extLst>
              </a:tr>
              <a:tr h="513224">
                <a:tc>
                  <a:txBody>
                    <a:bodyPr/>
                    <a:lstStyle/>
                    <a:p>
                      <a:endParaRPr lang="el-GR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25203"/>
                  </a:ext>
                </a:extLst>
              </a:tr>
              <a:tr h="909531">
                <a:tc>
                  <a:txBody>
                    <a:bodyPr/>
                    <a:lstStyle/>
                    <a:p>
                      <a:endParaRPr lang="el-GR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16011"/>
                  </a:ext>
                </a:extLst>
              </a:tr>
              <a:tr h="909531">
                <a:tc>
                  <a:txBody>
                    <a:bodyPr/>
                    <a:lstStyle/>
                    <a:p>
                      <a:endParaRPr lang="el-GR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15051"/>
                  </a:ext>
                </a:extLst>
              </a:tr>
              <a:tr h="909531">
                <a:tc>
                  <a:txBody>
                    <a:bodyPr/>
                    <a:lstStyle/>
                    <a:p>
                      <a:endParaRPr lang="el-GR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656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292F8D-82BB-4E1A-B26C-B64ED4C23450}"/>
              </a:ext>
            </a:extLst>
          </p:cNvPr>
          <p:cNvSpPr txBox="1"/>
          <p:nvPr/>
        </p:nvSpPr>
        <p:spPr>
          <a:xfrm>
            <a:off x="8994371" y="2053115"/>
            <a:ext cx="23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πειν</a:t>
            </a:r>
            <a:r>
              <a:rPr lang="el-GR" sz="2800" dirty="0">
                <a:solidFill>
                  <a:srgbClr val="C00000"/>
                </a:solidFill>
              </a:rPr>
              <a:t>άω</a:t>
            </a:r>
            <a:r>
              <a:rPr lang="el-GR" sz="2800" dirty="0">
                <a:solidFill>
                  <a:srgbClr val="002060"/>
                </a:solidFill>
              </a:rPr>
              <a:t>, πειν</a:t>
            </a:r>
            <a:r>
              <a:rPr lang="el-GR" sz="2800" dirty="0">
                <a:solidFill>
                  <a:srgbClr val="C00000"/>
                </a:solidFill>
              </a:rPr>
              <a:t>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1E772-FC0C-40E9-9B2E-0A77AA435D17}"/>
              </a:ext>
            </a:extLst>
          </p:cNvPr>
          <p:cNvSpPr txBox="1"/>
          <p:nvPr/>
        </p:nvSpPr>
        <p:spPr>
          <a:xfrm>
            <a:off x="6653992" y="3559106"/>
            <a:ext cx="227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τραγουδούν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53929-1C81-4B6A-B4D1-3F46441201FF}"/>
              </a:ext>
            </a:extLst>
          </p:cNvPr>
          <p:cNvSpPr txBox="1"/>
          <p:nvPr/>
        </p:nvSpPr>
        <p:spPr>
          <a:xfrm>
            <a:off x="6877396" y="45236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μιλούν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BFB5B-18BF-402A-9531-64CFA828E3CC}"/>
              </a:ext>
            </a:extLst>
          </p:cNvPr>
          <p:cNvSpPr txBox="1"/>
          <p:nvPr/>
        </p:nvSpPr>
        <p:spPr>
          <a:xfrm>
            <a:off x="6903720" y="53666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κοιτούν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09333-F148-44EC-B19B-AC4F6054EE25}"/>
              </a:ext>
            </a:extLst>
          </p:cNvPr>
          <p:cNvSpPr txBox="1"/>
          <p:nvPr/>
        </p:nvSpPr>
        <p:spPr>
          <a:xfrm>
            <a:off x="6877396" y="279072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χτυπούν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72186-A254-4F86-8B66-8AE62B18FAF4}"/>
              </a:ext>
            </a:extLst>
          </p:cNvPr>
          <p:cNvSpPr txBox="1"/>
          <p:nvPr/>
        </p:nvSpPr>
        <p:spPr>
          <a:xfrm>
            <a:off x="6877396" y="202233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πεινάνε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ABA0F-6A2E-4B0C-8673-592863C1BA99}"/>
              </a:ext>
            </a:extLst>
          </p:cNvPr>
          <p:cNvSpPr txBox="1"/>
          <p:nvPr/>
        </p:nvSpPr>
        <p:spPr>
          <a:xfrm>
            <a:off x="8968394" y="2829193"/>
            <a:ext cx="269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χτυπ</a:t>
            </a:r>
            <a:r>
              <a:rPr lang="el-GR" sz="2800" dirty="0">
                <a:solidFill>
                  <a:srgbClr val="C00000"/>
                </a:solidFill>
              </a:rPr>
              <a:t>άω</a:t>
            </a:r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, χτυπ</a:t>
            </a:r>
            <a:r>
              <a:rPr lang="el-GR" sz="2800" dirty="0">
                <a:solidFill>
                  <a:srgbClr val="C00000"/>
                </a:solidFill>
              </a:rPr>
              <a:t>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52D74-0DFB-480C-9C12-B75415D354E5}"/>
              </a:ext>
            </a:extLst>
          </p:cNvPr>
          <p:cNvSpPr txBox="1"/>
          <p:nvPr/>
        </p:nvSpPr>
        <p:spPr>
          <a:xfrm>
            <a:off x="9030740" y="3376440"/>
            <a:ext cx="2612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τραγουδ</a:t>
            </a:r>
            <a:r>
              <a:rPr lang="el-GR" sz="2800" dirty="0">
                <a:solidFill>
                  <a:srgbClr val="C00000"/>
                </a:solidFill>
              </a:rPr>
              <a:t>άω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τραγουδ</a:t>
            </a:r>
            <a:r>
              <a:rPr lang="el-GR" sz="2800" dirty="0">
                <a:solidFill>
                  <a:srgbClr val="C00000"/>
                </a:solidFill>
              </a:rPr>
              <a:t>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3B0C6-CB34-482F-8FB2-A9A05B3CE82F}"/>
              </a:ext>
            </a:extLst>
          </p:cNvPr>
          <p:cNvSpPr txBox="1"/>
          <p:nvPr/>
        </p:nvSpPr>
        <p:spPr>
          <a:xfrm>
            <a:off x="8980863" y="4523653"/>
            <a:ext cx="23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μιλ</a:t>
            </a:r>
            <a:r>
              <a:rPr lang="el-GR" sz="2800" dirty="0">
                <a:solidFill>
                  <a:srgbClr val="C00000"/>
                </a:solidFill>
              </a:rPr>
              <a:t>άω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, μιλ</a:t>
            </a:r>
            <a:r>
              <a:rPr lang="el-GR" sz="2800" dirty="0">
                <a:solidFill>
                  <a:srgbClr val="C00000"/>
                </a:solidFill>
              </a:rPr>
              <a:t>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1FBCA-74E4-4506-A187-18FD4E655A7A}"/>
              </a:ext>
            </a:extLst>
          </p:cNvPr>
          <p:cNvSpPr txBox="1"/>
          <p:nvPr/>
        </p:nvSpPr>
        <p:spPr>
          <a:xfrm>
            <a:off x="9118023" y="5376822"/>
            <a:ext cx="249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κοιτ</a:t>
            </a:r>
            <a:r>
              <a:rPr lang="el-GR" sz="3200" dirty="0">
                <a:solidFill>
                  <a:srgbClr val="C00000"/>
                </a:solidFill>
              </a:rPr>
              <a:t>άω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200" dirty="0">
                <a:solidFill>
                  <a:srgbClr val="0070C0"/>
                </a:solidFill>
              </a:rPr>
              <a:t>κοιτ</a:t>
            </a:r>
            <a:r>
              <a:rPr lang="el-GR" sz="3200" dirty="0">
                <a:solidFill>
                  <a:srgbClr val="C00000"/>
                </a:solidFill>
              </a:rPr>
              <a:t>ώ</a:t>
            </a:r>
          </a:p>
        </p:txBody>
      </p:sp>
    </p:spTree>
    <p:extLst>
      <p:ext uri="{BB962C8B-B14F-4D97-AF65-F5344CB8AC3E}">
        <p14:creationId xmlns:p14="http://schemas.microsoft.com/office/powerpoint/2010/main" val="27158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B835F20B-36FA-4B37-A337-9E91343B0012}"/>
              </a:ext>
            </a:extLst>
          </p:cNvPr>
          <p:cNvSpPr/>
          <p:nvPr/>
        </p:nvSpPr>
        <p:spPr>
          <a:xfrm>
            <a:off x="4847411" y="2437945"/>
            <a:ext cx="2035517" cy="1945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200" dirty="0">
                <a:solidFill>
                  <a:srgbClr val="FFFF00"/>
                </a:solidFill>
              </a:rPr>
              <a:t>πάω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480D9F53-F377-4E9D-82AB-8E29CFEE24A5}"/>
              </a:ext>
            </a:extLst>
          </p:cNvPr>
          <p:cNvSpPr/>
          <p:nvPr/>
        </p:nvSpPr>
        <p:spPr>
          <a:xfrm>
            <a:off x="1097297" y="2483666"/>
            <a:ext cx="2360619" cy="18906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/>
              <a:t>Πώς τα πας στο σχολείο;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7E1726D-DE1A-47F8-8076-60E1E6412F53}"/>
              </a:ext>
            </a:extLst>
          </p:cNvPr>
          <p:cNvSpPr/>
          <p:nvPr/>
        </p:nvSpPr>
        <p:spPr>
          <a:xfrm>
            <a:off x="4583387" y="5075717"/>
            <a:ext cx="2733708" cy="16483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400" dirty="0"/>
              <a:t>Τι είναι αυτά που λες; Πας καλά;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3CFFDC2-14AE-4B7E-90C9-860C13DC2385}"/>
              </a:ext>
            </a:extLst>
          </p:cNvPr>
          <p:cNvSpPr/>
          <p:nvPr/>
        </p:nvSpPr>
        <p:spPr>
          <a:xfrm>
            <a:off x="4569975" y="133952"/>
            <a:ext cx="2608132" cy="15533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/>
              <a:t>Πού πας τόσο βιαστικός;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F6D1457-5C53-4C7A-808B-6752623D542D}"/>
              </a:ext>
            </a:extLst>
          </p:cNvPr>
          <p:cNvSpPr/>
          <p:nvPr/>
        </p:nvSpPr>
        <p:spPr>
          <a:xfrm>
            <a:off x="8078291" y="2492522"/>
            <a:ext cx="2200398" cy="18906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/>
              <a:t>Μου πάει αυτό το χρώμα;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DF36EEC2-6E5D-4263-8A35-46C22CFC3E12}"/>
              </a:ext>
            </a:extLst>
          </p:cNvPr>
          <p:cNvCxnSpPr>
            <a:cxnSpLocks/>
          </p:cNvCxnSpPr>
          <p:nvPr/>
        </p:nvCxnSpPr>
        <p:spPr>
          <a:xfrm flipH="1">
            <a:off x="3596166" y="3398517"/>
            <a:ext cx="1158714" cy="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04D46C48-AE63-4FF0-B86F-6C1B9964D91C}"/>
              </a:ext>
            </a:extLst>
          </p:cNvPr>
          <p:cNvCxnSpPr>
            <a:cxnSpLocks/>
          </p:cNvCxnSpPr>
          <p:nvPr/>
        </p:nvCxnSpPr>
        <p:spPr>
          <a:xfrm flipV="1">
            <a:off x="5874041" y="1737360"/>
            <a:ext cx="0" cy="69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43CE6F5-4C4C-4E17-B4C0-FEC729799347}"/>
              </a:ext>
            </a:extLst>
          </p:cNvPr>
          <p:cNvCxnSpPr>
            <a:cxnSpLocks/>
          </p:cNvCxnSpPr>
          <p:nvPr/>
        </p:nvCxnSpPr>
        <p:spPr>
          <a:xfrm>
            <a:off x="6866137" y="3398520"/>
            <a:ext cx="11196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7E9A129C-7D4D-4AC5-AE7C-142F385C62A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910287" y="4374334"/>
            <a:ext cx="39954" cy="701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9BD3BD-C7DE-43E7-ABBF-71A6856C81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90" y="3865074"/>
            <a:ext cx="1643026" cy="164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Library of cry7 banner transparent library png files ...">
            <a:extLst>
              <a:ext uri="{FF2B5EF4-FFF2-40B4-BE49-F238E27FC236}">
                <a16:creationId xmlns:a16="http://schemas.microsoft.com/office/drawing/2014/main" id="{7A673C64-86B3-430A-BAB7-DBC0ADAE8D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0" y="373564"/>
            <a:ext cx="1933978" cy="20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ownload Ice Cream Clip Art Images Boy Eating - Eat Ice Cream Clip ...">
            <a:extLst>
              <a:ext uri="{FF2B5EF4-FFF2-40B4-BE49-F238E27FC236}">
                <a16:creationId xmlns:a16="http://schemas.microsoft.com/office/drawing/2014/main" id="{FB4EEEF5-F57B-4BB6-8C25-61BD3BBD23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26" y="3893102"/>
            <a:ext cx="1791200" cy="145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Bathroom bath clipart free download clip art on 2 - Cliparting.com">
            <a:extLst>
              <a:ext uri="{FF2B5EF4-FFF2-40B4-BE49-F238E27FC236}">
                <a16:creationId xmlns:a16="http://schemas.microsoft.com/office/drawing/2014/main" id="{5A790E15-2466-45B6-94DD-1C8B933211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03" y="374054"/>
            <a:ext cx="1765664" cy="1643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E881CE-FEB3-4805-9B67-B64CD8B35993}"/>
              </a:ext>
            </a:extLst>
          </p:cNvPr>
          <p:cNvSpPr txBox="1"/>
          <p:nvPr/>
        </p:nvSpPr>
        <p:spPr>
          <a:xfrm>
            <a:off x="1037862" y="2410104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κλαίει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369A9-2B1E-42D6-87BB-555143041E27}"/>
              </a:ext>
            </a:extLst>
          </p:cNvPr>
          <p:cNvSpPr txBox="1"/>
          <p:nvPr/>
        </p:nvSpPr>
        <p:spPr>
          <a:xfrm>
            <a:off x="7929703" y="2039561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πλένεται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F2926-F68C-4594-9343-1C5FA737EB7F}"/>
              </a:ext>
            </a:extLst>
          </p:cNvPr>
          <p:cNvSpPr txBox="1"/>
          <p:nvPr/>
        </p:nvSpPr>
        <p:spPr>
          <a:xfrm>
            <a:off x="1279411" y="5400495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τρώει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6EF3D-7A3E-45A7-838C-FE62928666BA}"/>
              </a:ext>
            </a:extLst>
          </p:cNvPr>
          <p:cNvSpPr txBox="1"/>
          <p:nvPr/>
        </p:nvSpPr>
        <p:spPr>
          <a:xfrm>
            <a:off x="8867290" y="5532060"/>
            <a:ext cx="179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τρέχει</a:t>
            </a:r>
          </a:p>
        </p:txBody>
      </p:sp>
      <p:sp>
        <p:nvSpPr>
          <p:cNvPr id="14" name="Αστέρι: 7 ακτίνες 13">
            <a:extLst>
              <a:ext uri="{FF2B5EF4-FFF2-40B4-BE49-F238E27FC236}">
                <a16:creationId xmlns:a16="http://schemas.microsoft.com/office/drawing/2014/main" id="{A9A260C6-822F-4898-B45F-5B8F8CFDCB7F}"/>
              </a:ext>
            </a:extLst>
          </p:cNvPr>
          <p:cNvSpPr/>
          <p:nvPr/>
        </p:nvSpPr>
        <p:spPr>
          <a:xfrm>
            <a:off x="4434841" y="2137254"/>
            <a:ext cx="3048378" cy="21451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κάνει;</a:t>
            </a:r>
          </a:p>
        </p:txBody>
      </p:sp>
    </p:spTree>
    <p:extLst>
      <p:ext uri="{BB962C8B-B14F-4D97-AF65-F5344CB8AC3E}">
        <p14:creationId xmlns:p14="http://schemas.microsoft.com/office/powerpoint/2010/main" val="37682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στέρι: 7 ακτίνες 1">
            <a:extLst>
              <a:ext uri="{FF2B5EF4-FFF2-40B4-BE49-F238E27FC236}">
                <a16:creationId xmlns:a16="http://schemas.microsoft.com/office/drawing/2014/main" id="{DEB9C8CC-B370-41A9-A1A9-CB6A53CB9C07}"/>
              </a:ext>
            </a:extLst>
          </p:cNvPr>
          <p:cNvSpPr/>
          <p:nvPr/>
        </p:nvSpPr>
        <p:spPr>
          <a:xfrm>
            <a:off x="4191000" y="1401237"/>
            <a:ext cx="3292218" cy="201252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παθαίνει;</a:t>
            </a:r>
          </a:p>
        </p:txBody>
      </p:sp>
      <p:pic>
        <p:nvPicPr>
          <p:cNvPr id="1026" name="Picture 2" descr="Clipart Pain Clipart, Vectors, PSD Templates - Free PNG Images ...">
            <a:extLst>
              <a:ext uri="{FF2B5EF4-FFF2-40B4-BE49-F238E27FC236}">
                <a16:creationId xmlns:a16="http://schemas.microsoft.com/office/drawing/2014/main" id="{56DD6DDB-E562-4328-9FBF-08B43AB6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93" y="3714486"/>
            <a:ext cx="157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9EADC-0AD3-4F6A-AFEC-584143F2D761}"/>
              </a:ext>
            </a:extLst>
          </p:cNvPr>
          <p:cNvSpPr txBox="1"/>
          <p:nvPr/>
        </p:nvSpPr>
        <p:spPr>
          <a:xfrm>
            <a:off x="7483218" y="5734440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χτυπάει</a:t>
            </a:r>
          </a:p>
        </p:txBody>
      </p:sp>
      <p:pic>
        <p:nvPicPr>
          <p:cNvPr id="1028" name="Picture 4" descr="Image 2979347: Homeowner Destroying House from Crestock Stock Photos">
            <a:extLst>
              <a:ext uri="{FF2B5EF4-FFF2-40B4-BE49-F238E27FC236}">
                <a16:creationId xmlns:a16="http://schemas.microsoft.com/office/drawing/2014/main" id="{5B5428AB-74F5-422C-A6B5-586367C8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10" y="600340"/>
            <a:ext cx="3238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8C189-EDBA-4BCE-A443-526394C8A1F1}"/>
              </a:ext>
            </a:extLst>
          </p:cNvPr>
          <p:cNvSpPr txBox="1"/>
          <p:nvPr/>
        </p:nvSpPr>
        <p:spPr>
          <a:xfrm>
            <a:off x="8071360" y="3191266"/>
            <a:ext cx="276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καταστρέφεται</a:t>
            </a:r>
          </a:p>
        </p:txBody>
      </p:sp>
      <p:pic>
        <p:nvPicPr>
          <p:cNvPr id="1030" name="Picture 6" descr="Pollution Doodle, Vector Royalty Free Cliparts, Vectors, And Stock ...">
            <a:extLst>
              <a:ext uri="{FF2B5EF4-FFF2-40B4-BE49-F238E27FC236}">
                <a16:creationId xmlns:a16="http://schemas.microsoft.com/office/drawing/2014/main" id="{0815CAF1-DD1A-4D26-9F83-36F37F6F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9" y="1255661"/>
            <a:ext cx="3634575" cy="3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C0837-6C1E-42F4-A576-2F120B6044D8}"/>
              </a:ext>
            </a:extLst>
          </p:cNvPr>
          <p:cNvSpPr txBox="1"/>
          <p:nvPr/>
        </p:nvSpPr>
        <p:spPr>
          <a:xfrm>
            <a:off x="1085639" y="5079119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μολύνεται</a:t>
            </a:r>
          </a:p>
        </p:txBody>
      </p:sp>
    </p:spTree>
    <p:extLst>
      <p:ext uri="{BB962C8B-B14F-4D97-AF65-F5344CB8AC3E}">
        <p14:creationId xmlns:p14="http://schemas.microsoft.com/office/powerpoint/2010/main" val="31997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στέρι: 7 ακτίνες 1">
            <a:extLst>
              <a:ext uri="{FF2B5EF4-FFF2-40B4-BE49-F238E27FC236}">
                <a16:creationId xmlns:a16="http://schemas.microsoft.com/office/drawing/2014/main" id="{4283164C-FB3A-4252-8F77-824BD0D163C2}"/>
              </a:ext>
            </a:extLst>
          </p:cNvPr>
          <p:cNvSpPr/>
          <p:nvPr/>
        </p:nvSpPr>
        <p:spPr>
          <a:xfrm>
            <a:off x="3642360" y="762348"/>
            <a:ext cx="4160520" cy="29866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Σε ποια κατάσταση βρίσκεται;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B6F45B-FD75-4F8D-81AB-5ABC80EE44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762348"/>
            <a:ext cx="2011680" cy="20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6D3F5-DA65-4106-855C-EA1C216DB76C}"/>
              </a:ext>
            </a:extLst>
          </p:cNvPr>
          <p:cNvSpPr txBox="1"/>
          <p:nvPr/>
        </p:nvSpPr>
        <p:spPr>
          <a:xfrm>
            <a:off x="982480" y="2844819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κοιμάται</a:t>
            </a:r>
          </a:p>
        </p:txBody>
      </p:sp>
      <p:pic>
        <p:nvPicPr>
          <p:cNvPr id="5" name="Εικόνα 4" descr="Library of think vector download png files ▻▻▻ Clipart Art 2019">
            <a:extLst>
              <a:ext uri="{FF2B5EF4-FFF2-40B4-BE49-F238E27FC236}">
                <a16:creationId xmlns:a16="http://schemas.microsoft.com/office/drawing/2014/main" id="{5259E866-318C-439B-AF8C-5B765DCD5A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80" y="914400"/>
            <a:ext cx="2141720" cy="19304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C883A-7541-41A2-8CE7-70A5E28291ED}"/>
              </a:ext>
            </a:extLst>
          </p:cNvPr>
          <p:cNvSpPr txBox="1"/>
          <p:nvPr/>
        </p:nvSpPr>
        <p:spPr>
          <a:xfrm>
            <a:off x="9095636" y="2844819"/>
            <a:ext cx="18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σκέφτεται</a:t>
            </a:r>
          </a:p>
        </p:txBody>
      </p:sp>
      <p:pic>
        <p:nvPicPr>
          <p:cNvPr id="2050" name="Picture 2" descr="Collection of Anxiety clipart | Free download best Anxiety clipart ...">
            <a:extLst>
              <a:ext uri="{FF2B5EF4-FFF2-40B4-BE49-F238E27FC236}">
                <a16:creationId xmlns:a16="http://schemas.microsoft.com/office/drawing/2014/main" id="{2BCFA398-08C3-474C-A801-5B8E8CA8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4034104"/>
            <a:ext cx="3362960" cy="22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A4AC0-C9E1-482F-A905-683FA8A554E0}"/>
              </a:ext>
            </a:extLst>
          </p:cNvPr>
          <p:cNvSpPr txBox="1"/>
          <p:nvPr/>
        </p:nvSpPr>
        <p:spPr>
          <a:xfrm>
            <a:off x="4389120" y="624839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αγχώνεται</a:t>
            </a:r>
          </a:p>
        </p:txBody>
      </p:sp>
    </p:spTree>
    <p:extLst>
      <p:ext uri="{BB962C8B-B14F-4D97-AF65-F5344CB8AC3E}">
        <p14:creationId xmlns:p14="http://schemas.microsoft.com/office/powerpoint/2010/main" val="10627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>
            <a:extLst>
              <a:ext uri="{FF2B5EF4-FFF2-40B4-BE49-F238E27FC236}">
                <a16:creationId xmlns:a16="http://schemas.microsoft.com/office/drawing/2014/main" id="{2FD21456-026D-413E-A216-37F719F1E5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7" y="25117"/>
            <a:ext cx="3732645" cy="34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70473DD9-17D2-4633-83E3-EAD9E75B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8" y="666185"/>
            <a:ext cx="2367989" cy="122413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Τα ρήματα.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200" b="1" dirty="0">
                <a:solidFill>
                  <a:srgbClr val="31849B"/>
                </a:solidFill>
                <a:latin typeface="Comic Sans MS" pitchFamily="66" charset="0"/>
                <a:cs typeface="Arial" pitchFamily="34" charset="0"/>
              </a:rPr>
              <a:t>Τι είναι; </a:t>
            </a:r>
            <a:endParaRPr kumimoji="0" 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0A5A281-F368-4197-B850-9819EE74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32" y="2343281"/>
            <a:ext cx="6930547" cy="2548759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b="1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Ρήματα είναι οι λέξεις που δείχνουν ότι: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sz="28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κάτι κάνω: τρέχω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Κάτι παθαίνω: αγχώνομαι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Βρίσκομαι σε μία κατάσταση: κοιμάμαι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4DC020C-DD55-4F11-A921-3187319386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5120640"/>
            <a:ext cx="1680946" cy="169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200A17-94EB-4FF7-80C7-8AC03E201C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1"/>
            <a:ext cx="1622685" cy="170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ollection of Anxiety clipart | Free download best Anxiety clipart ...">
            <a:extLst>
              <a:ext uri="{FF2B5EF4-FFF2-40B4-BE49-F238E27FC236}">
                <a16:creationId xmlns:a16="http://schemas.microsoft.com/office/drawing/2014/main" id="{EE590795-DD6B-4B17-9BCA-725B9B5B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2" y="4262704"/>
            <a:ext cx="2929837" cy="19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963598-D8F6-43BF-A462-C1D636D8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13" y="1271360"/>
            <a:ext cx="7752092" cy="4200050"/>
          </a:xfrm>
          <a:prstGeom prst="rect">
            <a:avLst/>
          </a:prstGeom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798D35F4-8EB8-49F2-B02F-78C27E9F8A99}"/>
              </a:ext>
            </a:extLst>
          </p:cNvPr>
          <p:cNvCxnSpPr/>
          <p:nvPr/>
        </p:nvCxnSpPr>
        <p:spPr>
          <a:xfrm>
            <a:off x="1933732" y="956567"/>
            <a:ext cx="1004341" cy="629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1337B85B-52FE-4BE7-9762-162DE6E3E522}"/>
              </a:ext>
            </a:extLst>
          </p:cNvPr>
          <p:cNvCxnSpPr>
            <a:cxnSpLocks/>
          </p:cNvCxnSpPr>
          <p:nvPr/>
        </p:nvCxnSpPr>
        <p:spPr>
          <a:xfrm flipH="1">
            <a:off x="8694295" y="956567"/>
            <a:ext cx="779489" cy="62958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DB5CB2-988D-4CD5-8731-DA47F4B9E479}"/>
              </a:ext>
            </a:extLst>
          </p:cNvPr>
          <p:cNvSpPr txBox="1"/>
          <p:nvPr/>
        </p:nvSpPr>
        <p:spPr>
          <a:xfrm>
            <a:off x="896854" y="329134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Θέμα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64EA7-4A6A-40F2-B6D7-83EB510967D1}"/>
              </a:ext>
            </a:extLst>
          </p:cNvPr>
          <p:cNvSpPr txBox="1"/>
          <p:nvPr/>
        </p:nvSpPr>
        <p:spPr>
          <a:xfrm>
            <a:off x="9362668" y="433347"/>
            <a:ext cx="1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</a:rPr>
              <a:t>κατάληξη</a:t>
            </a:r>
          </a:p>
        </p:txBody>
      </p:sp>
    </p:spTree>
    <p:extLst>
      <p:ext uri="{BB962C8B-B14F-4D97-AF65-F5344CB8AC3E}">
        <p14:creationId xmlns:p14="http://schemas.microsoft.com/office/powerpoint/2010/main" val="3107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- Εικόνα">
            <a:extLst>
              <a:ext uri="{FF2B5EF4-FFF2-40B4-BE49-F238E27FC236}">
                <a16:creationId xmlns:a16="http://schemas.microsoft.com/office/drawing/2014/main" id="{6F5C9C7E-576F-437B-AA1C-764B517A4F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8" y="279949"/>
            <a:ext cx="3732645" cy="40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E799B81-D63A-4484-B05A-9EB28B7D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0" y="853220"/>
            <a:ext cx="2367989" cy="1725087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Comic Sans MS" pitchFamily="66" charset="0"/>
                <a:cs typeface="Arial" pitchFamily="34" charset="0"/>
              </a:rPr>
              <a:t>Τα ρήματα.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200" b="1" dirty="0">
                <a:solidFill>
                  <a:srgbClr val="31849B"/>
                </a:solidFill>
                <a:latin typeface="Comic Sans MS" pitchFamily="66" charset="0"/>
                <a:cs typeface="Arial" pitchFamily="34" charset="0"/>
              </a:rPr>
              <a:t>Πώς κλίνονται; </a:t>
            </a:r>
            <a:endParaRPr kumimoji="0" 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67B0538B-DFE1-4DC7-8CC9-F6B30CF83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11316"/>
              </p:ext>
            </p:extLst>
          </p:nvPr>
        </p:nvGraphicFramePr>
        <p:xfrm>
          <a:off x="4653683" y="368671"/>
          <a:ext cx="6394068" cy="60073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31356">
                  <a:extLst>
                    <a:ext uri="{9D8B030D-6E8A-4147-A177-3AD203B41FA5}">
                      <a16:colId xmlns:a16="http://schemas.microsoft.com/office/drawing/2014/main" val="4050196688"/>
                    </a:ext>
                  </a:extLst>
                </a:gridCol>
                <a:gridCol w="2131356">
                  <a:extLst>
                    <a:ext uri="{9D8B030D-6E8A-4147-A177-3AD203B41FA5}">
                      <a16:colId xmlns:a16="http://schemas.microsoft.com/office/drawing/2014/main" val="1768744258"/>
                    </a:ext>
                  </a:extLst>
                </a:gridCol>
                <a:gridCol w="2131356">
                  <a:extLst>
                    <a:ext uri="{9D8B030D-6E8A-4147-A177-3AD203B41FA5}">
                      <a16:colId xmlns:a16="http://schemas.microsoft.com/office/drawing/2014/main" val="1702924497"/>
                    </a:ext>
                  </a:extLst>
                </a:gridCol>
              </a:tblGrid>
              <a:tr h="6591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Ενικός Αριθμός 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55407"/>
                  </a:ext>
                </a:extLst>
              </a:tr>
              <a:tr h="65464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7030A0"/>
                          </a:solidFill>
                        </a:rPr>
                        <a:t>πρόσωπο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7030A0"/>
                          </a:solidFill>
                        </a:rPr>
                        <a:t>θέμα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7030A0"/>
                          </a:solidFill>
                        </a:rPr>
                        <a:t>κατάληξη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24212"/>
                  </a:ext>
                </a:extLst>
              </a:tr>
              <a:tr h="533632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εγώ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solidFill>
                            <a:srgbClr val="FF6600"/>
                          </a:solidFill>
                        </a:rPr>
                        <a:t>ω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49393"/>
                  </a:ext>
                </a:extLst>
              </a:tr>
              <a:tr h="533632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εσύ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solidFill>
                            <a:srgbClr val="FF6600"/>
                          </a:solidFill>
                        </a:rPr>
                        <a:t>εις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28590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αυτός, -ή, -ό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solidFill>
                            <a:srgbClr val="FF6600"/>
                          </a:solidFill>
                        </a:rPr>
                        <a:t>ει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56794"/>
                  </a:ext>
                </a:extLst>
              </a:tr>
              <a:tr h="3792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Πληθυντικός Αριθμός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98431"/>
                  </a:ext>
                </a:extLst>
              </a:tr>
              <a:tr h="533632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εμείς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kern="1200" dirty="0" err="1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ουμε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97830"/>
                  </a:ext>
                </a:extLst>
              </a:tr>
              <a:tr h="533632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002060"/>
                          </a:solidFill>
                        </a:rPr>
                        <a:t>εσείς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kern="1200" dirty="0" err="1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ετε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35872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002060"/>
                          </a:solidFill>
                        </a:rPr>
                        <a:t>αυτοί, -ές, -ά </a:t>
                      </a:r>
                      <a:endParaRPr lang="el-GR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err="1">
                          <a:solidFill>
                            <a:srgbClr val="00B050"/>
                          </a:solidFill>
                        </a:rPr>
                        <a:t>παίζ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kern="1200" dirty="0" err="1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ουν</a:t>
                      </a:r>
                      <a:r>
                        <a:rPr lang="el-GR" sz="3200" kern="1200" dirty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17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19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F58E9B9B-14CD-449F-8BF6-FF00230C9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209" y="1202436"/>
            <a:ext cx="6297581" cy="416204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Για να κλίνουμε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ένα ρήμα: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l-GR" sz="28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Γράφουμε το πρόσωπο.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l-GR" sz="2800" b="1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Βρίσκουμε το θέμα.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l-GR" sz="28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Συμπληρώνουμε τις καταλήξεις. </a:t>
            </a:r>
          </a:p>
        </p:txBody>
      </p:sp>
    </p:spTree>
    <p:extLst>
      <p:ext uri="{BB962C8B-B14F-4D97-AF65-F5344CB8AC3E}">
        <p14:creationId xmlns:p14="http://schemas.microsoft.com/office/powerpoint/2010/main" val="38802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4">
            <a:extLst>
              <a:ext uri="{FF2B5EF4-FFF2-40B4-BE49-F238E27FC236}">
                <a16:creationId xmlns:a16="http://schemas.microsoft.com/office/drawing/2014/main" id="{A8B0929C-2AA2-4033-ADF5-F005B199B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23228"/>
              </p:ext>
            </p:extLst>
          </p:nvPr>
        </p:nvGraphicFramePr>
        <p:xfrm>
          <a:off x="433716" y="581005"/>
          <a:ext cx="5146623" cy="491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103">
                  <a:extLst>
                    <a:ext uri="{9D8B030D-6E8A-4147-A177-3AD203B41FA5}">
                      <a16:colId xmlns:a16="http://schemas.microsoft.com/office/drawing/2014/main" val="1051558992"/>
                    </a:ext>
                  </a:extLst>
                </a:gridCol>
                <a:gridCol w="1709760">
                  <a:extLst>
                    <a:ext uri="{9D8B030D-6E8A-4147-A177-3AD203B41FA5}">
                      <a16:colId xmlns:a16="http://schemas.microsoft.com/office/drawing/2014/main" val="1235306047"/>
                    </a:ext>
                  </a:extLst>
                </a:gridCol>
                <a:gridCol w="1709760">
                  <a:extLst>
                    <a:ext uri="{9D8B030D-6E8A-4147-A177-3AD203B41FA5}">
                      <a16:colId xmlns:a16="http://schemas.microsoft.com/office/drawing/2014/main" val="790277780"/>
                    </a:ext>
                  </a:extLst>
                </a:gridCol>
              </a:tblGrid>
              <a:tr h="7023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πρόσωπο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2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Ρήμα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66325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εμείς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τρέχουν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6062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αυτοί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τρέχουμε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82012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τρέχει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31324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η Μαρία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63839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εγώ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τρέχετε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2209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64046"/>
                  </a:ext>
                </a:extLst>
              </a:tr>
            </a:tbl>
          </a:graphicData>
        </a:graphic>
      </p:graphicFrame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8B5C1359-E4DE-44FE-8E3E-6EC8EB082C69}"/>
              </a:ext>
            </a:extLst>
          </p:cNvPr>
          <p:cNvCxnSpPr/>
          <p:nvPr/>
        </p:nvCxnSpPr>
        <p:spPr>
          <a:xfrm>
            <a:off x="2265347" y="1584483"/>
            <a:ext cx="1034322" cy="53951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C0E3F77-99AE-4701-B745-EE88D1AC4D02}"/>
              </a:ext>
            </a:extLst>
          </p:cNvPr>
          <p:cNvCxnSpPr>
            <a:cxnSpLocks/>
          </p:cNvCxnSpPr>
          <p:nvPr/>
        </p:nvCxnSpPr>
        <p:spPr>
          <a:xfrm flipV="1">
            <a:off x="2265347" y="1584483"/>
            <a:ext cx="1034322" cy="53951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12DA427E-7A9A-4D4D-BA82-53961B852761}"/>
              </a:ext>
            </a:extLst>
          </p:cNvPr>
          <p:cNvCxnSpPr/>
          <p:nvPr/>
        </p:nvCxnSpPr>
        <p:spPr>
          <a:xfrm>
            <a:off x="2265347" y="2933393"/>
            <a:ext cx="1034322" cy="53951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E5E76B40-0B97-4242-9C62-B347DFC9331F}"/>
              </a:ext>
            </a:extLst>
          </p:cNvPr>
          <p:cNvCxnSpPr>
            <a:cxnSpLocks/>
          </p:cNvCxnSpPr>
          <p:nvPr/>
        </p:nvCxnSpPr>
        <p:spPr>
          <a:xfrm flipV="1">
            <a:off x="2265347" y="2933393"/>
            <a:ext cx="1034322" cy="6671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33E06137-B18A-4630-9AE5-AFBE2369E5C3}"/>
              </a:ext>
            </a:extLst>
          </p:cNvPr>
          <p:cNvCxnSpPr>
            <a:cxnSpLocks/>
          </p:cNvCxnSpPr>
          <p:nvPr/>
        </p:nvCxnSpPr>
        <p:spPr>
          <a:xfrm>
            <a:off x="2265347" y="4282303"/>
            <a:ext cx="1193383" cy="6489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2558AFDC-47BB-4DE7-BEDF-8B3D04FAAA9E}"/>
              </a:ext>
            </a:extLst>
          </p:cNvPr>
          <p:cNvCxnSpPr>
            <a:cxnSpLocks/>
          </p:cNvCxnSpPr>
          <p:nvPr/>
        </p:nvCxnSpPr>
        <p:spPr>
          <a:xfrm flipV="1">
            <a:off x="2265347" y="4154649"/>
            <a:ext cx="1193383" cy="7766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Πίνακας 4">
            <a:extLst>
              <a:ext uri="{FF2B5EF4-FFF2-40B4-BE49-F238E27FC236}">
                <a16:creationId xmlns:a16="http://schemas.microsoft.com/office/drawing/2014/main" id="{34B185B5-DC09-4016-9CA9-098EB56DE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73145"/>
              </p:ext>
            </p:extLst>
          </p:nvPr>
        </p:nvGraphicFramePr>
        <p:xfrm>
          <a:off x="6659880" y="581005"/>
          <a:ext cx="3855720" cy="491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01">
                  <a:extLst>
                    <a:ext uri="{9D8B030D-6E8A-4147-A177-3AD203B41FA5}">
                      <a16:colId xmlns:a16="http://schemas.microsoft.com/office/drawing/2014/main" val="1051558992"/>
                    </a:ext>
                  </a:extLst>
                </a:gridCol>
                <a:gridCol w="1942119">
                  <a:extLst>
                    <a:ext uri="{9D8B030D-6E8A-4147-A177-3AD203B41FA5}">
                      <a16:colId xmlns:a16="http://schemas.microsoft.com/office/drawing/2014/main" val="790277780"/>
                    </a:ext>
                  </a:extLst>
                </a:gridCol>
              </a:tblGrid>
              <a:tr h="7023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πρόσωπο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Ρήμα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66325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Εγώ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6062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82012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Αυτός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31324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Εμείς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63839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Εσείς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2209"/>
                  </a:ext>
                </a:extLst>
              </a:tr>
              <a:tr h="7023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Αυτοί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τρέχ</a:t>
                      </a:r>
                      <a:r>
                        <a:rPr lang="el-GR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6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5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515</Words>
  <Application>Microsoft Office PowerPoint</Application>
  <PresentationFormat>Ευρεία οθόνη</PresentationFormat>
  <Paragraphs>193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Segoe Script</vt:lpstr>
      <vt:lpstr>Θέμα του Office</vt:lpstr>
      <vt:lpstr>Ρήματα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Ρήματα </dc:title>
  <dc:creator>user</dc:creator>
  <cp:lastModifiedBy>user</cp:lastModifiedBy>
  <cp:revision>43</cp:revision>
  <dcterms:created xsi:type="dcterms:W3CDTF">2020-04-22T17:32:40Z</dcterms:created>
  <dcterms:modified xsi:type="dcterms:W3CDTF">2020-04-29T07:11:23Z</dcterms:modified>
</cp:coreProperties>
</file>